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3"/>
  </p:notesMasterIdLst>
  <p:handoutMasterIdLst>
    <p:handoutMasterId r:id="rId74"/>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Lst>
  <p:sldSz cx="12192000" cy="6858000" type="screen4x3"/>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354"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de-DE" sz="1400" b="0" i="0" u="none" strike="noStrike" kern="1200">
              <a:ln>
                <a:noFill/>
              </a:ln>
              <a:latin typeface="Arial" pitchFamily="18"/>
              <a:ea typeface="Microsoft YaHei" pitchFamily="2"/>
              <a:cs typeface="Mangal" pitchFamily="2"/>
            </a:endParaRPr>
          </a:p>
        </p:txBody>
      </p:sp>
      <p:sp>
        <p:nvSpPr>
          <p:cNvPr id="3" name="Datumsplatzhalt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de-DE" sz="1400" b="0" i="0" u="none" strike="noStrike" kern="1200">
              <a:ln>
                <a:noFill/>
              </a:ln>
              <a:latin typeface="Arial" pitchFamily="18"/>
              <a:ea typeface="Microsoft YaHei" pitchFamily="2"/>
              <a:cs typeface="Mangal" pitchFamily="2"/>
            </a:endParaRPr>
          </a:p>
        </p:txBody>
      </p:sp>
      <p:sp>
        <p:nvSpPr>
          <p:cNvPr id="4" name="Fußzeilenplatzhalt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de-DE" sz="1400" b="0" i="0" u="none" strike="noStrike" kern="1200">
              <a:ln>
                <a:noFill/>
              </a:ln>
              <a:latin typeface="Arial" pitchFamily="18"/>
              <a:ea typeface="Microsoft YaHei" pitchFamily="2"/>
              <a:cs typeface="Mangal" pitchFamily="2"/>
            </a:endParaRPr>
          </a:p>
        </p:txBody>
      </p:sp>
      <p:sp>
        <p:nvSpPr>
          <p:cNvPr id="5" name="Foliennummernplatzhalt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946E6B93-9530-44E8-9F05-4D78CE419BC7}" type="slidenum">
              <a:t>‹Nr.›</a:t>
            </a:fld>
            <a:endParaRPr lang="de-DE"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1021912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Folienbildplatzhalt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izenplatzhalt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de-DE"/>
          </a:p>
        </p:txBody>
      </p:sp>
      <p:sp>
        <p:nvSpPr>
          <p:cNvPr id="4" name="Kopfzeilenplatzhalt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de-DE" sz="1400" kern="1200">
                <a:latin typeface="Times New Roman" pitchFamily="18"/>
                <a:ea typeface="Lucida Sans Unicode" pitchFamily="2"/>
                <a:cs typeface="Tahoma" pitchFamily="2"/>
              </a:defRPr>
            </a:lvl1pPr>
          </a:lstStyle>
          <a:p>
            <a:pPr lvl="0"/>
            <a:endParaRPr lang="de-DE"/>
          </a:p>
        </p:txBody>
      </p:sp>
      <p:sp>
        <p:nvSpPr>
          <p:cNvPr id="5" name="Datumsplatzhalt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de-DE" sz="1400" kern="1200">
                <a:latin typeface="Times New Roman" pitchFamily="18"/>
                <a:ea typeface="Lucida Sans Unicode" pitchFamily="2"/>
                <a:cs typeface="Tahoma" pitchFamily="2"/>
              </a:defRPr>
            </a:lvl1pPr>
          </a:lstStyle>
          <a:p>
            <a:pPr lvl="0"/>
            <a:endParaRPr lang="de-DE"/>
          </a:p>
        </p:txBody>
      </p:sp>
      <p:sp>
        <p:nvSpPr>
          <p:cNvPr id="6" name="Fußzeilenplatzhalt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de-DE" sz="1400" kern="1200">
                <a:latin typeface="Times New Roman" pitchFamily="18"/>
                <a:ea typeface="Lucida Sans Unicode" pitchFamily="2"/>
                <a:cs typeface="Tahoma" pitchFamily="2"/>
              </a:defRPr>
            </a:lvl1pPr>
          </a:lstStyle>
          <a:p>
            <a:pPr lvl="0"/>
            <a:endParaRPr lang="de-DE"/>
          </a:p>
        </p:txBody>
      </p:sp>
      <p:sp>
        <p:nvSpPr>
          <p:cNvPr id="7" name="Foliennummernplatzhalt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de-DE" sz="1400" kern="1200">
                <a:latin typeface="Times New Roman" pitchFamily="18"/>
                <a:ea typeface="Lucida Sans Unicode" pitchFamily="2"/>
                <a:cs typeface="Tahoma" pitchFamily="2"/>
              </a:defRPr>
            </a:lvl1pPr>
          </a:lstStyle>
          <a:p>
            <a:pPr lvl="0"/>
            <a:fld id="{A98A6322-AF3A-485F-A97B-C8D28B9DB31B}" type="slidenum">
              <a:t>‹Nr.›</a:t>
            </a:fld>
            <a:endParaRPr lang="de-DE"/>
          </a:p>
        </p:txBody>
      </p:sp>
    </p:spTree>
    <p:extLst>
      <p:ext uri="{BB962C8B-B14F-4D97-AF65-F5344CB8AC3E}">
        <p14:creationId xmlns:p14="http://schemas.microsoft.com/office/powerpoint/2010/main" val="2394478505"/>
      </p:ext>
    </p:extLst>
  </p:cSld>
  <p:clrMap bg1="lt1" tx1="dk1" bg2="lt2" tx2="dk2" accent1="accent1" accent2="accent2" accent3="accent3" accent4="accent4" accent5="accent5" accent6="accent6" hlink="hlink" folHlink="folHlink"/>
  <p:notesStyle>
    <a:lvl1pPr marL="216000" marR="0" indent="-216000" rtl="0" hangingPunct="0">
      <a:tabLst/>
      <a:defRPr lang="de-DE"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5"/>
            <a:ext cx="103632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421936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461336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1604963"/>
            <a:ext cx="2743200" cy="45259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09600" y="1604963"/>
            <a:ext cx="8077200" cy="452596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9874863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5"/>
            <a:ext cx="103632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3214675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5376965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613" y="4406900"/>
            <a:ext cx="103632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Tree>
    <p:extLst>
      <p:ext uri="{BB962C8B-B14F-4D97-AF65-F5344CB8AC3E}">
        <p14:creationId xmlns:p14="http://schemas.microsoft.com/office/powerpoint/2010/main" val="3029424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171549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781907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4224845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970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6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837357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204706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88"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196508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701616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60350"/>
            <a:ext cx="2743200" cy="58658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09600" y="260350"/>
            <a:ext cx="8077200" cy="58658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9636380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613" y="4406900"/>
            <a:ext cx="103632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Tree>
    <p:extLst>
      <p:ext uri="{BB962C8B-B14F-4D97-AF65-F5344CB8AC3E}">
        <p14:creationId xmlns:p14="http://schemas.microsoft.com/office/powerpoint/2010/main" val="4088428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481012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028422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5721053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769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6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692817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88"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588059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hteck 3"/>
          <p:cNvSpPr/>
          <p:nvPr/>
        </p:nvSpPr>
        <p:spPr>
          <a:xfrm>
            <a:off x="623520" y="6309360"/>
            <a:ext cx="10991520" cy="431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33434"/>
          </a:solid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3" name="Rechteck 12"/>
          <p:cNvSpPr/>
          <p:nvPr/>
        </p:nvSpPr>
        <p:spPr>
          <a:xfrm>
            <a:off x="0" y="0"/>
            <a:ext cx="121917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4FF45"/>
          </a:solid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Freihandform 10"/>
          <p:cNvSpPr/>
          <p:nvPr/>
        </p:nvSpPr>
        <p:spPr>
          <a:xfrm>
            <a:off x="-16200" y="460439"/>
            <a:ext cx="12224519" cy="6400440"/>
          </a:xfrm>
          <a:custGeom>
            <a:avLst/>
            <a:gdLst>
              <a:gd name="f0" fmla="val 0"/>
              <a:gd name="f1" fmla="val 9168548"/>
              <a:gd name="f2" fmla="val 6400800"/>
              <a:gd name="f3" fmla="val 6137"/>
              <a:gd name="f4" fmla="val 1006454"/>
              <a:gd name="f5" fmla="val 4091"/>
              <a:gd name="f6" fmla="val 2512043"/>
              <a:gd name="f7" fmla="val 2046"/>
              <a:gd name="f8" fmla="val 4017633"/>
              <a:gd name="f9" fmla="val 5523222"/>
              <a:gd name="f10" fmla="val 895989"/>
              <a:gd name="f11" fmla="val 7855248"/>
              <a:gd name="f12" fmla="val 6394664"/>
              <a:gd name="f13" fmla="val 9156274"/>
              <a:gd name="f14" fmla="val 4326524"/>
              <a:gd name="f15" fmla="val 9160365"/>
              <a:gd name="f16" fmla="val 2992768"/>
              <a:gd name="f17" fmla="val 9164457"/>
              <a:gd name="f18" fmla="val 1333756"/>
            </a:gdLst>
            <a:ahLst/>
            <a:cxnLst>
              <a:cxn ang="3cd4">
                <a:pos x="hc" y="t"/>
              </a:cxn>
              <a:cxn ang="0">
                <a:pos x="r" y="vc"/>
              </a:cxn>
              <a:cxn ang="cd4">
                <a:pos x="hc" y="b"/>
              </a:cxn>
              <a:cxn ang="cd2">
                <a:pos x="l" y="vc"/>
              </a:cxn>
            </a:cxnLst>
            <a:rect l="l" t="t" r="r" b="b"/>
            <a:pathLst>
              <a:path w="9168548" h="6400800">
                <a:moveTo>
                  <a:pt x="f3" y="f4"/>
                </a:moveTo>
                <a:cubicBezTo>
                  <a:pt x="f5" y="f6"/>
                  <a:pt x="f7" y="f8"/>
                  <a:pt x="f0" y="f9"/>
                </a:cubicBezTo>
                <a:lnTo>
                  <a:pt x="f10" y="f2"/>
                </a:lnTo>
                <a:lnTo>
                  <a:pt x="f11" y="f12"/>
                </a:lnTo>
                <a:lnTo>
                  <a:pt x="f13" y="f14"/>
                </a:lnTo>
                <a:cubicBezTo>
                  <a:pt x="f15" y="f16"/>
                  <a:pt x="f17" y="f18"/>
                  <a:pt x="f1" y="f0"/>
                </a:cubicBezTo>
                <a:lnTo>
                  <a:pt x="f3" y="f4"/>
                </a:lnTo>
                <a:close/>
              </a:path>
            </a:pathLst>
          </a:custGeom>
          <a:solidFill>
            <a:srgbClr val="FFFFFF"/>
          </a:solidFill>
          <a:ln w="25560">
            <a:solidFill>
              <a:srgbClr val="FFFFFF"/>
            </a:solid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Rechteck 4"/>
          <p:cNvSpPr/>
          <p:nvPr/>
        </p:nvSpPr>
        <p:spPr>
          <a:xfrm>
            <a:off x="623520" y="6309360"/>
            <a:ext cx="10991520" cy="431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6" name="Rechteck 7"/>
          <p:cNvSpPr/>
          <p:nvPr/>
        </p:nvSpPr>
        <p:spPr>
          <a:xfrm>
            <a:off x="623520" y="260640"/>
            <a:ext cx="9648720" cy="1151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33434"/>
          </a:solid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Textfeld 8"/>
          <p:cNvSpPr/>
          <p:nvPr/>
        </p:nvSpPr>
        <p:spPr>
          <a:xfrm>
            <a:off x="6768000" y="6289919"/>
            <a:ext cx="3840120" cy="2480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85680" marR="0" lvl="0" indent="0" algn="r" rtl="0" hangingPunct="1">
              <a:lnSpc>
                <a:spcPct val="115000"/>
              </a:lnSpc>
              <a:spcBef>
                <a:spcPts val="0"/>
              </a:spcBef>
              <a:spcAft>
                <a:spcPts val="0"/>
              </a:spcAft>
              <a:buNone/>
              <a:tabLst>
                <a:tab pos="1879560" algn="r"/>
                <a:tab pos="2414520" algn="l"/>
              </a:tabLst>
              <a:defRPr sz="1800"/>
            </a:pPr>
            <a:r>
              <a:rPr lang="de-DE" sz="900" b="0" i="0" u="none" strike="noStrike" kern="1200" spc="0">
                <a:ln>
                  <a:noFill/>
                </a:ln>
                <a:solidFill>
                  <a:srgbClr val="000000"/>
                </a:solidFill>
                <a:latin typeface="Arial Narrow" pitchFamily="34"/>
                <a:ea typeface="Calibri" pitchFamily="2"/>
                <a:cs typeface="Times New Roman" pitchFamily="2"/>
              </a:rPr>
              <a:t>DeutscheR LEICHTATHLETIK-VERBAND</a:t>
            </a:r>
          </a:p>
        </p:txBody>
      </p:sp>
      <p:sp>
        <p:nvSpPr>
          <p:cNvPr id="8" name="Textfeld 9"/>
          <p:cNvSpPr/>
          <p:nvPr/>
        </p:nvSpPr>
        <p:spPr>
          <a:xfrm>
            <a:off x="10757160" y="6289919"/>
            <a:ext cx="857880" cy="721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85680" marR="0" lvl="0" indent="0" algn="l" rtl="0" hangingPunct="1">
              <a:lnSpc>
                <a:spcPct val="115000"/>
              </a:lnSpc>
              <a:spcBef>
                <a:spcPts val="0"/>
              </a:spcBef>
              <a:spcAft>
                <a:spcPts val="0"/>
              </a:spcAft>
              <a:buNone/>
              <a:tabLst>
                <a:tab pos="1879560" algn="r"/>
                <a:tab pos="2414520" algn="l"/>
              </a:tabLst>
              <a:defRPr sz="1800"/>
            </a:pPr>
            <a:fld id="{04750A0F-50A3-4BD3-AEA2-0C7C897C24FD}" type="datetime1">
              <a:rPr lang="de-DE" sz="900" b="0" i="0" u="none" strike="noStrike" kern="1200" spc="0">
                <a:ln>
                  <a:noFill/>
                </a:ln>
                <a:solidFill>
                  <a:srgbClr val="000000"/>
                </a:solidFill>
                <a:latin typeface="Arial Narrow" pitchFamily="34"/>
                <a:ea typeface="Calibri" pitchFamily="2"/>
                <a:cs typeface="Times New Roman" pitchFamily="2"/>
              </a:rPr>
              <a:pPr marL="85680" marR="0" lvl="0" indent="0" algn="l" rtl="0" hangingPunct="1">
                <a:lnSpc>
                  <a:spcPct val="115000"/>
                </a:lnSpc>
                <a:spcBef>
                  <a:spcPts val="0"/>
                </a:spcBef>
                <a:spcAft>
                  <a:spcPts val="0"/>
                </a:spcAft>
                <a:buNone/>
                <a:tabLst>
                  <a:tab pos="1879560" algn="r"/>
                  <a:tab pos="2414520" algn="l"/>
                </a:tabLst>
                <a:defRPr sz="1800"/>
              </a:pPr>
              <a:t>2018/1/7</a:t>
            </a:fld>
            <a:r>
              <a:rPr lang="de-DE" sz="900" b="0" i="0" u="none" strike="noStrike" kern="1200" spc="0">
                <a:ln>
                  <a:noFill/>
                </a:ln>
                <a:solidFill>
                  <a:srgbClr val="000000"/>
                </a:solidFill>
                <a:latin typeface="Arial Narrow" pitchFamily="34"/>
                <a:ea typeface="Calibri" pitchFamily="2"/>
                <a:cs typeface="Times New Roman" pitchFamily="2"/>
              </a:rPr>
              <a:t>		</a:t>
            </a:r>
            <a:fld id="{59E6CB58-3179-4097-9390-7DDA58C1F91F}" type="slidenum">
              <a:t>‹Nr.›</a:t>
            </a:fld>
            <a:endParaRPr lang="de-DE" sz="900" b="0" i="0" u="none" strike="noStrike" kern="1200" spc="0">
              <a:ln>
                <a:noFill/>
              </a:ln>
              <a:solidFill>
                <a:srgbClr val="000000"/>
              </a:solidFill>
              <a:latin typeface="Arial Narrow" pitchFamily="34"/>
              <a:ea typeface="Calibri" pitchFamily="2"/>
              <a:cs typeface="Times New Roman" pitchFamily="2"/>
            </a:endParaRPr>
          </a:p>
        </p:txBody>
      </p:sp>
      <p:sp>
        <p:nvSpPr>
          <p:cNvPr id="9" name="Ellipse 16"/>
          <p:cNvSpPr/>
          <p:nvPr/>
        </p:nvSpPr>
        <p:spPr>
          <a:xfrm>
            <a:off x="9813960" y="-781559"/>
            <a:ext cx="2483280" cy="2483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E22019"/>
          </a:solidFill>
          <a:ln w="25560">
            <a:solidFill>
              <a:srgbClr val="E22019"/>
            </a:solid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pic>
        <p:nvPicPr>
          <p:cNvPr id="10" name="Picture 2"/>
          <p:cNvPicPr>
            <a:picLocks noChangeAspect="1"/>
          </p:cNvPicPr>
          <p:nvPr/>
        </p:nvPicPr>
        <p:blipFill>
          <a:blip r:embed="rId13">
            <a:lum/>
            <a:alphaModFix/>
          </a:blip>
          <a:srcRect/>
          <a:stretch>
            <a:fillRect/>
          </a:stretch>
        </p:blipFill>
        <p:spPr>
          <a:xfrm>
            <a:off x="10153440" y="335160"/>
            <a:ext cx="2000160" cy="645480"/>
          </a:xfrm>
          <a:prstGeom prst="rect">
            <a:avLst/>
          </a:prstGeom>
          <a:noFill/>
          <a:ln>
            <a:noFill/>
          </a:ln>
        </p:spPr>
      </p:pic>
      <p:sp>
        <p:nvSpPr>
          <p:cNvPr id="11" name="Rechteck 6"/>
          <p:cNvSpPr/>
          <p:nvPr/>
        </p:nvSpPr>
        <p:spPr>
          <a:xfrm>
            <a:off x="0" y="0"/>
            <a:ext cx="121917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33434"/>
          </a:solid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12" name="Freihandform 8"/>
          <p:cNvSpPr/>
          <p:nvPr/>
        </p:nvSpPr>
        <p:spPr>
          <a:xfrm>
            <a:off x="-16200" y="460439"/>
            <a:ext cx="12224519" cy="6400440"/>
          </a:xfrm>
          <a:custGeom>
            <a:avLst/>
            <a:gdLst>
              <a:gd name="f0" fmla="val 0"/>
              <a:gd name="f1" fmla="val 9168548"/>
              <a:gd name="f2" fmla="val 6400800"/>
              <a:gd name="f3" fmla="val 6137"/>
              <a:gd name="f4" fmla="val 1006454"/>
              <a:gd name="f5" fmla="val 4091"/>
              <a:gd name="f6" fmla="val 2512043"/>
              <a:gd name="f7" fmla="val 2046"/>
              <a:gd name="f8" fmla="val 4017633"/>
              <a:gd name="f9" fmla="val 5523222"/>
              <a:gd name="f10" fmla="val 895989"/>
              <a:gd name="f11" fmla="val 7855248"/>
              <a:gd name="f12" fmla="val 6394664"/>
              <a:gd name="f13" fmla="val 9156274"/>
              <a:gd name="f14" fmla="val 4326524"/>
              <a:gd name="f15" fmla="val 9160365"/>
              <a:gd name="f16" fmla="val 2992768"/>
              <a:gd name="f17" fmla="val 9164457"/>
              <a:gd name="f18" fmla="val 1333756"/>
            </a:gdLst>
            <a:ahLst/>
            <a:cxnLst>
              <a:cxn ang="3cd4">
                <a:pos x="hc" y="t"/>
              </a:cxn>
              <a:cxn ang="0">
                <a:pos x="r" y="vc"/>
              </a:cxn>
              <a:cxn ang="cd4">
                <a:pos x="hc" y="b"/>
              </a:cxn>
              <a:cxn ang="cd2">
                <a:pos x="l" y="vc"/>
              </a:cxn>
            </a:cxnLst>
            <a:rect l="l" t="t" r="r" b="b"/>
            <a:pathLst>
              <a:path w="9168548" h="6400800">
                <a:moveTo>
                  <a:pt x="f3" y="f4"/>
                </a:moveTo>
                <a:cubicBezTo>
                  <a:pt x="f5" y="f6"/>
                  <a:pt x="f7" y="f8"/>
                  <a:pt x="f0" y="f9"/>
                </a:cubicBezTo>
                <a:lnTo>
                  <a:pt x="f10" y="f2"/>
                </a:lnTo>
                <a:lnTo>
                  <a:pt x="f11" y="f12"/>
                </a:lnTo>
                <a:lnTo>
                  <a:pt x="f13" y="f14"/>
                </a:lnTo>
                <a:cubicBezTo>
                  <a:pt x="f15" y="f16"/>
                  <a:pt x="f17" y="f18"/>
                  <a:pt x="f1" y="f0"/>
                </a:cubicBezTo>
                <a:lnTo>
                  <a:pt x="f3" y="f4"/>
                </a:lnTo>
                <a:close/>
              </a:path>
            </a:pathLst>
          </a:custGeom>
          <a:solidFill>
            <a:srgbClr val="D4FF45"/>
          </a:solidFill>
          <a:ln w="25560">
            <a:solidFill>
              <a:srgbClr val="D4FF45"/>
            </a:solid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13" name="Titel 1"/>
          <p:cNvSpPr txBox="1">
            <a:spLocks noGrp="1"/>
          </p:cNvSpPr>
          <p:nvPr>
            <p:ph type="title"/>
          </p:nvPr>
        </p:nvSpPr>
        <p:spPr>
          <a:xfrm>
            <a:off x="914400" y="1975320"/>
            <a:ext cx="10362960"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de-DE"/>
              <a:t>Klicken Sie, um das Format des Titeltextes zu bearbeitenTitelmasterformat durch Klicken bearbeiten</a:t>
            </a:r>
          </a:p>
        </p:txBody>
      </p:sp>
      <p:sp>
        <p:nvSpPr>
          <p:cNvPr id="14" name="Ellipse 16"/>
          <p:cNvSpPr/>
          <p:nvPr/>
        </p:nvSpPr>
        <p:spPr>
          <a:xfrm>
            <a:off x="9813960" y="-781559"/>
            <a:ext cx="2483280" cy="2483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E22019"/>
          </a:solidFill>
          <a:ln w="25560">
            <a:solidFill>
              <a:srgbClr val="E22019"/>
            </a:solid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pic>
        <p:nvPicPr>
          <p:cNvPr id="15" name="Picture 2"/>
          <p:cNvPicPr>
            <a:picLocks noChangeAspect="1"/>
          </p:cNvPicPr>
          <p:nvPr/>
        </p:nvPicPr>
        <p:blipFill>
          <a:blip r:embed="rId13">
            <a:lum/>
            <a:alphaModFix/>
          </a:blip>
          <a:srcRect/>
          <a:stretch>
            <a:fillRect/>
          </a:stretch>
        </p:blipFill>
        <p:spPr>
          <a:xfrm>
            <a:off x="10153440" y="335160"/>
            <a:ext cx="2000160" cy="645480"/>
          </a:xfrm>
          <a:prstGeom prst="rect">
            <a:avLst/>
          </a:prstGeom>
          <a:noFill/>
          <a:ln>
            <a:noFill/>
          </a:ln>
        </p:spPr>
      </p:pic>
      <p:sp>
        <p:nvSpPr>
          <p:cNvPr id="16" name="Textplatzhalter 15"/>
          <p:cNvSpPr txBox="1">
            <a:spLocks noGrp="1"/>
          </p:cNvSpPr>
          <p:nvPr>
            <p:ph type="body" idx="1"/>
          </p:nvPr>
        </p:nvSpPr>
        <p:spPr>
          <a:xfrm>
            <a:off x="609480" y="1604520"/>
            <a:ext cx="10972440" cy="4525920"/>
          </a:xfrm>
          <a:prstGeom prst="rect">
            <a:avLst/>
          </a:prstGeom>
          <a:noFill/>
          <a:ln>
            <a:noFill/>
          </a:ln>
        </p:spPr>
        <p:txBody>
          <a:bodyPr vert="horz" lIns="0" tIns="0" rIns="0" bIns="0"/>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1">
        <a:spcBef>
          <a:spcPts val="0"/>
        </a:spcBef>
        <a:spcAft>
          <a:spcPts val="0"/>
        </a:spcAft>
        <a:buNone/>
        <a:tabLst/>
        <a:defRPr lang="de-DE" sz="3600" b="1" i="0" u="none" strike="noStrike" kern="1200" spc="0">
          <a:ln>
            <a:noFill/>
          </a:ln>
          <a:solidFill>
            <a:srgbClr val="FFFFFF"/>
          </a:solidFill>
          <a:latin typeface="Arial Narrow" pitchFamily="34"/>
          <a:ea typeface="Roboto Condensed" pitchFamily="2"/>
          <a:cs typeface="Arial Narrow" pitchFamily="34"/>
        </a:defRPr>
      </a:lvl1pPr>
    </p:titleStyle>
    <p:bodyStyle>
      <a:lvl1pPr algn="l" rtl="0" hangingPunct="1">
        <a:lnSpc>
          <a:spcPct val="115000"/>
        </a:lnSpc>
        <a:spcBef>
          <a:spcPts val="0"/>
        </a:spcBef>
        <a:spcAft>
          <a:spcPts val="1417"/>
        </a:spcAft>
        <a:tabLst/>
        <a:defRPr lang="de-DE" sz="2000" b="0" i="0" u="none" strike="noStrike" kern="1200" spc="0">
          <a:ln>
            <a:noFill/>
          </a:ln>
          <a:solidFill>
            <a:srgbClr val="333434"/>
          </a:solidFill>
          <a:latin typeface="Arial Narrow" pitchFamily="34"/>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hteck 3"/>
          <p:cNvSpPr/>
          <p:nvPr/>
        </p:nvSpPr>
        <p:spPr>
          <a:xfrm>
            <a:off x="623520" y="6309360"/>
            <a:ext cx="10991520" cy="431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33434"/>
          </a:solid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3" name="Rechteck 12"/>
          <p:cNvSpPr/>
          <p:nvPr/>
        </p:nvSpPr>
        <p:spPr>
          <a:xfrm>
            <a:off x="0" y="0"/>
            <a:ext cx="1219176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D4FF45"/>
          </a:solid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Freihandform 10"/>
          <p:cNvSpPr/>
          <p:nvPr/>
        </p:nvSpPr>
        <p:spPr>
          <a:xfrm>
            <a:off x="-16200" y="460439"/>
            <a:ext cx="12224519" cy="6400440"/>
          </a:xfrm>
          <a:custGeom>
            <a:avLst/>
            <a:gdLst>
              <a:gd name="f0" fmla="val 0"/>
              <a:gd name="f1" fmla="val 9168548"/>
              <a:gd name="f2" fmla="val 6400800"/>
              <a:gd name="f3" fmla="val 6137"/>
              <a:gd name="f4" fmla="val 1006454"/>
              <a:gd name="f5" fmla="val 4091"/>
              <a:gd name="f6" fmla="val 2512043"/>
              <a:gd name="f7" fmla="val 2046"/>
              <a:gd name="f8" fmla="val 4017633"/>
              <a:gd name="f9" fmla="val 5523222"/>
              <a:gd name="f10" fmla="val 895989"/>
              <a:gd name="f11" fmla="val 7855248"/>
              <a:gd name="f12" fmla="val 6394664"/>
              <a:gd name="f13" fmla="val 9156274"/>
              <a:gd name="f14" fmla="val 4326524"/>
              <a:gd name="f15" fmla="val 9160365"/>
              <a:gd name="f16" fmla="val 2992768"/>
              <a:gd name="f17" fmla="val 9164457"/>
              <a:gd name="f18" fmla="val 1333756"/>
            </a:gdLst>
            <a:ahLst/>
            <a:cxnLst>
              <a:cxn ang="3cd4">
                <a:pos x="hc" y="t"/>
              </a:cxn>
              <a:cxn ang="0">
                <a:pos x="r" y="vc"/>
              </a:cxn>
              <a:cxn ang="cd4">
                <a:pos x="hc" y="b"/>
              </a:cxn>
              <a:cxn ang="cd2">
                <a:pos x="l" y="vc"/>
              </a:cxn>
            </a:cxnLst>
            <a:rect l="l" t="t" r="r" b="b"/>
            <a:pathLst>
              <a:path w="9168548" h="6400800">
                <a:moveTo>
                  <a:pt x="f3" y="f4"/>
                </a:moveTo>
                <a:cubicBezTo>
                  <a:pt x="f5" y="f6"/>
                  <a:pt x="f7" y="f8"/>
                  <a:pt x="f0" y="f9"/>
                </a:cubicBezTo>
                <a:lnTo>
                  <a:pt x="f10" y="f2"/>
                </a:lnTo>
                <a:lnTo>
                  <a:pt x="f11" y="f12"/>
                </a:lnTo>
                <a:lnTo>
                  <a:pt x="f13" y="f14"/>
                </a:lnTo>
                <a:cubicBezTo>
                  <a:pt x="f15" y="f16"/>
                  <a:pt x="f17" y="f18"/>
                  <a:pt x="f1" y="f0"/>
                </a:cubicBezTo>
                <a:lnTo>
                  <a:pt x="f3" y="f4"/>
                </a:lnTo>
                <a:close/>
              </a:path>
            </a:pathLst>
          </a:custGeom>
          <a:solidFill>
            <a:srgbClr val="FFFFFF"/>
          </a:solidFill>
          <a:ln w="25560">
            <a:solidFill>
              <a:srgbClr val="FFFFFF"/>
            </a:solid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Rechteck 4"/>
          <p:cNvSpPr/>
          <p:nvPr/>
        </p:nvSpPr>
        <p:spPr>
          <a:xfrm>
            <a:off x="623520" y="6309360"/>
            <a:ext cx="10991520" cy="431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6" name="Rechteck 7"/>
          <p:cNvSpPr/>
          <p:nvPr/>
        </p:nvSpPr>
        <p:spPr>
          <a:xfrm>
            <a:off x="623520" y="260640"/>
            <a:ext cx="9648720" cy="1151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33434"/>
          </a:solidFill>
          <a:ln>
            <a:no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Textfeld 8"/>
          <p:cNvSpPr/>
          <p:nvPr/>
        </p:nvSpPr>
        <p:spPr>
          <a:xfrm>
            <a:off x="6768000" y="6289919"/>
            <a:ext cx="3840120" cy="2480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85680" marR="0" lvl="0" indent="0" algn="r" rtl="0" hangingPunct="1">
              <a:lnSpc>
                <a:spcPct val="115000"/>
              </a:lnSpc>
              <a:spcBef>
                <a:spcPts val="0"/>
              </a:spcBef>
              <a:spcAft>
                <a:spcPts val="0"/>
              </a:spcAft>
              <a:buNone/>
              <a:tabLst>
                <a:tab pos="1879560" algn="r"/>
                <a:tab pos="2414520" algn="l"/>
              </a:tabLst>
              <a:defRPr sz="1800"/>
            </a:pPr>
            <a:r>
              <a:rPr lang="de-DE" sz="900" b="0" i="0" u="none" strike="noStrike" kern="1200" spc="0">
                <a:ln>
                  <a:noFill/>
                </a:ln>
                <a:solidFill>
                  <a:srgbClr val="000000"/>
                </a:solidFill>
                <a:latin typeface="Arial Narrow" pitchFamily="34"/>
                <a:ea typeface="Calibri" pitchFamily="2"/>
                <a:cs typeface="Times New Roman" pitchFamily="2"/>
              </a:rPr>
              <a:t>DeutscheR LEICHTATHLETIK-VERBAND</a:t>
            </a:r>
          </a:p>
        </p:txBody>
      </p:sp>
      <p:sp>
        <p:nvSpPr>
          <p:cNvPr id="8" name="Textfeld 9"/>
          <p:cNvSpPr/>
          <p:nvPr/>
        </p:nvSpPr>
        <p:spPr>
          <a:xfrm>
            <a:off x="10757160" y="6289919"/>
            <a:ext cx="857880" cy="721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85680" marR="0" lvl="0" indent="0" algn="l" rtl="0" hangingPunct="1">
              <a:lnSpc>
                <a:spcPct val="115000"/>
              </a:lnSpc>
              <a:spcBef>
                <a:spcPts val="0"/>
              </a:spcBef>
              <a:spcAft>
                <a:spcPts val="0"/>
              </a:spcAft>
              <a:buNone/>
              <a:tabLst>
                <a:tab pos="1879560" algn="r"/>
                <a:tab pos="2414520" algn="l"/>
              </a:tabLst>
              <a:defRPr sz="1800"/>
            </a:pPr>
            <a:fld id="{27A2A673-F527-470F-B729-6CF2166EA344}" type="datetime1">
              <a:rPr lang="de-DE" sz="900" b="0" i="0" u="none" strike="noStrike" kern="1200" spc="0">
                <a:ln>
                  <a:noFill/>
                </a:ln>
                <a:solidFill>
                  <a:srgbClr val="000000"/>
                </a:solidFill>
                <a:latin typeface="Arial Narrow" pitchFamily="34"/>
                <a:ea typeface="Calibri" pitchFamily="2"/>
                <a:cs typeface="Times New Roman" pitchFamily="2"/>
              </a:rPr>
              <a:pPr marL="85680" marR="0" lvl="0" indent="0" algn="l" rtl="0" hangingPunct="1">
                <a:lnSpc>
                  <a:spcPct val="115000"/>
                </a:lnSpc>
                <a:spcBef>
                  <a:spcPts val="0"/>
                </a:spcBef>
                <a:spcAft>
                  <a:spcPts val="0"/>
                </a:spcAft>
                <a:buNone/>
                <a:tabLst>
                  <a:tab pos="1879560" algn="r"/>
                  <a:tab pos="2414520" algn="l"/>
                </a:tabLst>
                <a:defRPr sz="1800"/>
              </a:pPr>
              <a:t>2018/1/7</a:t>
            </a:fld>
            <a:r>
              <a:rPr lang="de-DE" sz="900" b="0" i="0" u="none" strike="noStrike" kern="1200" spc="0">
                <a:ln>
                  <a:noFill/>
                </a:ln>
                <a:solidFill>
                  <a:srgbClr val="000000"/>
                </a:solidFill>
                <a:latin typeface="Arial Narrow" pitchFamily="34"/>
                <a:ea typeface="Calibri" pitchFamily="2"/>
                <a:cs typeface="Times New Roman" pitchFamily="2"/>
              </a:rPr>
              <a:t>		</a:t>
            </a:r>
            <a:fld id="{DFEC9811-D168-418D-913D-C7F7AA257B0E}" type="slidenum">
              <a:t>‹Nr.›</a:t>
            </a:fld>
            <a:endParaRPr lang="de-DE" sz="900" b="0" i="0" u="none" strike="noStrike" kern="1200" spc="0">
              <a:ln>
                <a:noFill/>
              </a:ln>
              <a:solidFill>
                <a:srgbClr val="000000"/>
              </a:solidFill>
              <a:latin typeface="Arial Narrow" pitchFamily="34"/>
              <a:ea typeface="Calibri" pitchFamily="2"/>
              <a:cs typeface="Times New Roman" pitchFamily="2"/>
            </a:endParaRPr>
          </a:p>
        </p:txBody>
      </p:sp>
      <p:sp>
        <p:nvSpPr>
          <p:cNvPr id="9" name="Ellipse 16"/>
          <p:cNvSpPr/>
          <p:nvPr/>
        </p:nvSpPr>
        <p:spPr>
          <a:xfrm>
            <a:off x="9813960" y="-781559"/>
            <a:ext cx="2483280" cy="2483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E22019"/>
          </a:solidFill>
          <a:ln w="25560">
            <a:solidFill>
              <a:srgbClr val="E22019"/>
            </a:solid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pic>
        <p:nvPicPr>
          <p:cNvPr id="10" name="Picture 2"/>
          <p:cNvPicPr>
            <a:picLocks noChangeAspect="1"/>
          </p:cNvPicPr>
          <p:nvPr/>
        </p:nvPicPr>
        <p:blipFill>
          <a:blip r:embed="rId13">
            <a:lum/>
            <a:alphaModFix/>
          </a:blip>
          <a:srcRect/>
          <a:stretch>
            <a:fillRect/>
          </a:stretch>
        </p:blipFill>
        <p:spPr>
          <a:xfrm>
            <a:off x="10153440" y="335160"/>
            <a:ext cx="2000160" cy="645480"/>
          </a:xfrm>
          <a:prstGeom prst="rect">
            <a:avLst/>
          </a:prstGeom>
          <a:noFill/>
          <a:ln>
            <a:noFill/>
          </a:ln>
        </p:spPr>
      </p:pic>
      <p:sp>
        <p:nvSpPr>
          <p:cNvPr id="11" name="Inhaltsplatzhalter 2"/>
          <p:cNvSpPr txBox="1">
            <a:spLocks noGrp="1"/>
          </p:cNvSpPr>
          <p:nvPr>
            <p:ph type="body" idx="1"/>
          </p:nvPr>
        </p:nvSpPr>
        <p:spPr>
          <a:xfrm>
            <a:off x="609480" y="1600200"/>
            <a:ext cx="10972440" cy="4525560"/>
          </a:xfrm>
          <a:prstGeom prst="rect">
            <a:avLst/>
          </a:prstGeom>
          <a:noFill/>
          <a:ln>
            <a:noFill/>
          </a:ln>
        </p:spPr>
        <p:txBody>
          <a:bodyPr vert="horz" wrap="square" lIns="90000" tIns="45000" rIns="90000" bIns="45000" anchor="t"/>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lvl="0"/>
            <a:r>
              <a:rPr lang="de-DE"/>
              <a:t>Klicken Sie, um die Formate des Gliederungstextes zu bearbeiten</a:t>
            </a:r>
          </a:p>
          <a:p>
            <a:pPr lvl="1"/>
            <a:r>
              <a:rPr lang="de-DE"/>
              <a:t>Zweite Gliederungsebene</a:t>
            </a:r>
          </a:p>
          <a:p>
            <a:pPr lvl="2"/>
            <a:r>
              <a:rPr lang="de-DE"/>
              <a:t>Dritte Gliederungsebene</a:t>
            </a:r>
          </a:p>
          <a:p>
            <a:pPr lvl="3"/>
            <a:r>
              <a:rPr lang="de-DE"/>
              <a:t>Vierte Gliederungsebene</a:t>
            </a:r>
          </a:p>
          <a:p>
            <a:pPr lvl="4"/>
            <a:r>
              <a:rPr lang="de-DE"/>
              <a:t>Fünfte Gliederungsebene</a:t>
            </a:r>
          </a:p>
          <a:p>
            <a:pPr lvl="5"/>
            <a:r>
              <a:rPr lang="de-DE"/>
              <a:t>Sechste Gliederungsebene</a:t>
            </a:r>
          </a:p>
          <a:p>
            <a:pPr lvl="6"/>
            <a:r>
              <a:rPr lang="de-DE"/>
              <a:t>Siebente Gliederungsebene</a:t>
            </a:r>
          </a:p>
          <a:p>
            <a:pPr lvl="7"/>
            <a:r>
              <a:rPr lang="de-DE"/>
              <a:t>Achte Gliederungsebene</a:t>
            </a:r>
          </a:p>
          <a:p>
            <a:pPr lvl="0"/>
            <a:r>
              <a:rPr lang="de-DE"/>
              <a:t>Neunte GliederungsebeneTEXTMASTERFORMAT BEARBEITEN</a:t>
            </a:r>
          </a:p>
          <a:p>
            <a:pPr lvl="1"/>
            <a:r>
              <a:rPr lang="de-DE"/>
              <a:t>Zweite Ebene</a:t>
            </a:r>
          </a:p>
          <a:p>
            <a:pPr lvl="2"/>
            <a:r>
              <a:rPr lang="de-DE"/>
              <a:t>Dritte Ebene</a:t>
            </a:r>
          </a:p>
        </p:txBody>
      </p:sp>
      <p:sp>
        <p:nvSpPr>
          <p:cNvPr id="12" name="Titel 17"/>
          <p:cNvSpPr txBox="1">
            <a:spLocks noGrp="1"/>
          </p:cNvSpPr>
          <p:nvPr>
            <p:ph type="title"/>
          </p:nvPr>
        </p:nvSpPr>
        <p:spPr>
          <a:xfrm>
            <a:off x="609480" y="260640"/>
            <a:ext cx="8366399" cy="114264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de-DE"/>
              <a:t>Klicken Sie, um das Format des Titeltextes zu bearbeitenTitelmasterformat durch Klicken bearbeiten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1">
        <a:spcBef>
          <a:spcPts val="0"/>
        </a:spcBef>
        <a:spcAft>
          <a:spcPts val="0"/>
        </a:spcAft>
        <a:buNone/>
        <a:tabLst/>
        <a:defRPr lang="de-DE" sz="2800" b="1" i="0" u="none" strike="noStrike" kern="1200" spc="0">
          <a:ln>
            <a:noFill/>
          </a:ln>
          <a:solidFill>
            <a:srgbClr val="FFFFFF"/>
          </a:solidFill>
          <a:latin typeface="Arial Narrow" pitchFamily="34"/>
          <a:ea typeface="Roboto Condensed" pitchFamily="2"/>
          <a:cs typeface="Arial Narrow" pitchFamily="34"/>
        </a:defRPr>
      </a:lvl1pPr>
    </p:titleStyle>
    <p:bodyStyle>
      <a:lvl1pPr lvl="0">
        <a:buSzPct val="4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1pPr>
      <a:lvl2pPr lvl="1">
        <a:buSzPct val="7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2pPr>
      <a:lvl3pPr lvl="2">
        <a:buSzPct val="4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3pPr>
      <a:lvl4pPr lvl="3">
        <a:buSzPct val="7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4pPr>
      <a:lvl5pPr lvl="4">
        <a:buSzPct val="4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5pPr>
      <a:lvl6pPr lvl="5">
        <a:buSzPct val="4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6pPr>
      <a:lvl7pPr lvl="6">
        <a:buSzPct val="4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7pPr>
      <a:lvl8pPr lvl="7">
        <a:buSzPct val="45000"/>
        <a:buFont typeface="StarSymbol"/>
        <a:buChar char="●"/>
        <a:tabLst/>
        <a:defRPr lang="de-DE" sz="2000" b="0" i="0" u="none" strike="noStrike" spc="0">
          <a:solidFill>
            <a:srgbClr val="333434"/>
          </a:solidFill>
          <a:latin typeface="Arial Narrow" pitchFamily="34"/>
          <a:ea typeface="Roboto Condensed" pitchFamily="2"/>
          <a:cs typeface="Arial Narrow" pitchFamily="34"/>
        </a:defRPr>
      </a:lvl8pPr>
      <a:lvl9pPr marL="0" marR="0" lvl="0" indent="0" algn="l" rtl="0" hangingPunct="1">
        <a:lnSpc>
          <a:spcPct val="115000"/>
        </a:lnSpc>
        <a:spcBef>
          <a:spcPts val="400"/>
        </a:spcBef>
        <a:spcAft>
          <a:spcPts val="0"/>
        </a:spcAft>
        <a:buClr>
          <a:srgbClr val="D4FF45"/>
        </a:buClr>
        <a:buSzPct val="45000"/>
        <a:buFont typeface="Wingdings 3"/>
        <a:buChar char=""/>
        <a:tabLst/>
        <a:defRPr lang="de-DE" sz="2000" b="0" i="0" u="none" strike="noStrike" spc="0">
          <a:solidFill>
            <a:srgbClr val="333434"/>
          </a:solidFill>
          <a:latin typeface="Arial Narrow" pitchFamily="34"/>
          <a:ea typeface="Roboto Condensed" pitchFamily="2"/>
          <a:cs typeface="Arial Narrow" pitchFamily="34"/>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sz="2800"/>
              <a:t>Änderung</a:t>
            </a:r>
            <a:br>
              <a:rPr lang="de-DE" sz="2800"/>
            </a:br>
            <a:r>
              <a:rPr lang="de-DE" sz="2800"/>
              <a:t>der</a:t>
            </a:r>
            <a:br>
              <a:rPr lang="de-DE" sz="2800"/>
            </a:br>
            <a:r>
              <a:rPr lang="de-DE" sz="2800"/>
              <a:t>Internationalen Wettkampfregeln</a:t>
            </a:r>
            <a:br>
              <a:rPr lang="de-DE" sz="2800"/>
            </a:br>
            <a:r>
              <a:rPr lang="de-DE" sz="2800"/>
              <a:t>2018-2019</a:t>
            </a:r>
          </a:p>
        </p:txBody>
      </p:sp>
      <p:sp>
        <p:nvSpPr>
          <p:cNvPr id="3" name="Untertitel 2"/>
          <p:cNvSpPr txBox="1">
            <a:spLocks noGrp="1"/>
          </p:cNvSpPr>
          <p:nvPr>
            <p:ph type="subTitle" idx="4294967295"/>
          </p:nvPr>
        </p:nvSpPr>
        <p:spPr>
          <a:xfrm>
            <a:off x="1828800" y="3886200"/>
            <a:ext cx="8534160" cy="1752119"/>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spcAft>
                <a:spcPts val="0"/>
              </a:spcAft>
              <a:buNone/>
            </a:pPr>
            <a:r>
              <a:rPr lang="de-DE" sz="2800" b="1">
                <a:solidFill>
                  <a:srgbClr val="FFFFFF"/>
                </a:solidFill>
                <a:latin typeface="Arial Narrow" pitchFamily="34"/>
              </a:rPr>
              <a:t>Gültig ab 1. November 2017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Alters- und Geschlechtsklassen – Regel 14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3. Wettbewerbe nach diesen Regel werden in Klassen für Männer, Frauen </a:t>
            </a:r>
            <a:r>
              <a:rPr lang="de-DE" b="1">
                <a:latin typeface="Arial Narrow" pitchFamily="34"/>
              </a:rPr>
              <a:t>und gemeinsam </a:t>
            </a:r>
            <a:r>
              <a:rPr lang="de-DE">
                <a:latin typeface="Arial Narrow" pitchFamily="34"/>
              </a:rPr>
              <a:t>unterteilt. Wenn ein gemischter Wettbewerb außerhalb des Stadions oder in einem der anderen begrenzten Fälle nach Regel 147</a:t>
            </a:r>
            <a:r>
              <a:rPr lang="de-DE" b="1">
                <a:latin typeface="Arial Narrow" pitchFamily="34"/>
              </a:rPr>
              <a:t>duchgeführt</a:t>
            </a:r>
            <a:r>
              <a:rPr lang="de-DE">
                <a:latin typeface="Arial Narrow" pitchFamily="34"/>
              </a:rPr>
              <a:t> wurde, sollen getrennte Ergebnisse für Männer und Frauen erstellt oder anderweitig angezeigt werden. </a:t>
            </a:r>
            <a:r>
              <a:rPr lang="de-DE" b="1">
                <a:latin typeface="Arial Narrow" pitchFamily="34"/>
              </a:rPr>
              <a:t>Wenn ein gemeinsamer Wettbewerb oder eine gemeinsame Veranstaltung durchgeführt wurde, ist nur ein Ergebnis der „gemeinsamen Klasse“ ohne Unterscheidung des Geschlechts zu erstellen.</a:t>
            </a:r>
            <a:br>
              <a:rPr lang="de-DE" b="1">
                <a:latin typeface="Arial Narrow" pitchFamily="34"/>
              </a:rPr>
            </a:br>
            <a:r>
              <a:rPr lang="de-DE" i="1">
                <a:latin typeface="Arial Narrow" pitchFamily="34"/>
              </a:rPr>
              <a:t>Kommentar</a:t>
            </a:r>
            <a:br>
              <a:rPr lang="de-DE" i="1">
                <a:latin typeface="Arial Narrow" pitchFamily="34"/>
              </a:rPr>
            </a:br>
            <a:r>
              <a:rPr lang="de-DE" i="1">
                <a:latin typeface="Arial Narrow" pitchFamily="34"/>
              </a:rPr>
              <a:t>Gemeinsame Wettbewerbe umfassen sowohl solche in denen Männer und Frauen gemeinsam ohne getrennte Wertung teilnehmen als auch Staffeln oder Mannschaftswettkämpfe, bei denen Männer und Frauen der selben Mannschaft angehören.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Alters- und Geschlechtsklassen – Regel 141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Kleidung, Schuhe und Startnummern– Regel 143.2">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 und neue Anmerkungen hinzugefügt:</a:t>
            </a:r>
          </a:p>
          <a:p>
            <a:pPr marL="0" lvl="0" indent="0">
              <a:spcBef>
                <a:spcPts val="400"/>
              </a:spcBef>
              <a:spcAft>
                <a:spcPts val="0"/>
              </a:spcAft>
              <a:buClr>
                <a:srgbClr val="D4FF45"/>
              </a:buClr>
              <a:buFont typeface="Wingdings 3"/>
              <a:buChar char=""/>
            </a:pPr>
            <a:r>
              <a:rPr lang="de-DE">
                <a:latin typeface="Arial Narrow" pitchFamily="34"/>
              </a:rPr>
              <a:t>2.</a:t>
            </a:r>
          </a:p>
          <a:p>
            <a:pPr marL="0" lvl="0" indent="0">
              <a:spcBef>
                <a:spcPts val="400"/>
              </a:spcBef>
              <a:spcAft>
                <a:spcPts val="0"/>
              </a:spcAft>
              <a:buClr>
                <a:srgbClr val="D4FF45"/>
              </a:buClr>
              <a:buFont typeface="Wingdings 3"/>
              <a:buChar char=""/>
            </a:pPr>
            <a:r>
              <a:rPr lang="de-DE">
                <a:latin typeface="Arial Narrow" pitchFamily="34"/>
              </a:rPr>
              <a:t>Die Wettkämpfer dürfen an allen Wettkämpfen barfuß oder mit Schuhwerk an einem oder beiden Füßen teilnehmen. Zweck von Wettkampfschuhen ist es, den Füßen Schutz und Stabilität sowie festen Halt auf dem Boden zu geben. Sie dürfen jedoch nicht so beschaffen sein, dass sie </a:t>
            </a:r>
            <a:r>
              <a:rPr lang="de-DE" b="1">
                <a:latin typeface="Arial Narrow" pitchFamily="34"/>
              </a:rPr>
              <a:t>Wettkämpfern</a:t>
            </a:r>
            <a:r>
              <a:rPr lang="de-DE">
                <a:latin typeface="Arial Narrow" pitchFamily="34"/>
              </a:rPr>
              <a:t> </a:t>
            </a:r>
            <a:r>
              <a:rPr lang="de-DE" b="1">
                <a:latin typeface="Arial Narrow" pitchFamily="34"/>
              </a:rPr>
              <a:t>irgendeine unfaire Unterstützung</a:t>
            </a:r>
            <a:r>
              <a:rPr lang="de-DE">
                <a:latin typeface="Arial Narrow" pitchFamily="34"/>
              </a:rPr>
              <a:t> </a:t>
            </a:r>
            <a:r>
              <a:rPr lang="de-DE" b="1">
                <a:latin typeface="Arial Narrow" pitchFamily="34"/>
              </a:rPr>
              <a:t>oder einen Vorteil </a:t>
            </a:r>
            <a:r>
              <a:rPr lang="de-DE">
                <a:latin typeface="Arial Narrow" pitchFamily="34"/>
              </a:rPr>
              <a:t>geben. </a:t>
            </a:r>
            <a:r>
              <a:rPr lang="de-DE" b="1">
                <a:latin typeface="Arial Narrow" pitchFamily="34"/>
              </a:rPr>
              <a:t>Jedes Schuhmodell muss für jeden im Geist der Universalität der Leichtathletik hinreichend verfügbar sein.</a:t>
            </a:r>
          </a:p>
          <a:p>
            <a:pPr marL="0" lvl="0" indent="0">
              <a:spcBef>
                <a:spcPts val="400"/>
              </a:spcBef>
              <a:spcAft>
                <a:spcPts val="0"/>
              </a:spcAft>
              <a:buClr>
                <a:srgbClr val="D4FF45"/>
              </a:buClr>
              <a:buFont typeface="Wingdings 3"/>
              <a:buChar char=""/>
            </a:pPr>
            <a:r>
              <a:rPr lang="de-DE" b="1" i="1">
                <a:latin typeface="Arial Narrow" pitchFamily="34"/>
              </a:rPr>
              <a:t>Anmerkung 1: Die Anpassung eines Schuhs, damit er mit der Charakteristik eines Athletenfusses übereinstimmt, ist erlaubt, wenn sie im Sinne der generellen Prinzipien dieser Regel erfolgt.</a:t>
            </a:r>
            <a:br>
              <a:rPr lang="de-DE" b="1" i="1">
                <a:latin typeface="Arial Narrow" pitchFamily="34"/>
              </a:rPr>
            </a:br>
            <a:r>
              <a:rPr lang="de-DE" b="1" i="1">
                <a:latin typeface="Arial Narrow" pitchFamily="34"/>
              </a:rPr>
              <a:t>Anmerkung 2: Wenn der IAAF ein Hinweis gegeben wird, dass ein in einem Wettkampf verwendetes Schuhmodell nicht den Regeln oder ihrem Geiste entspricht, kann die IAAF den Schuh weiteren Untersuchung unterziehen und bei Nichtübereinstimmung die Nutzung dieser Schuhe im Wettkampf untersagen.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Kleidung, Schuhe und Startnummern– Regel 143.2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Kleidung, Schuhe und Startnummern– Regel 143.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 :</a:t>
            </a:r>
          </a:p>
          <a:p>
            <a:pPr marL="0" lvl="0" indent="0">
              <a:spcBef>
                <a:spcPts val="400"/>
              </a:spcBef>
              <a:spcAft>
                <a:spcPts val="0"/>
              </a:spcAft>
              <a:buClr>
                <a:srgbClr val="D4FF45"/>
              </a:buClr>
              <a:buFont typeface="Wingdings 3"/>
              <a:buChar char=""/>
            </a:pPr>
            <a:r>
              <a:rPr lang="de-DE">
                <a:latin typeface="Arial Narrow" pitchFamily="34"/>
              </a:rPr>
              <a:t>7. Jeder Wettkämpfer ist mit zwei Startnummern auszustatten, die während des Wettkampfes gut sichtbar auf der Brust und dem Rücken zu tragen sind, ausgenommen bei</a:t>
            </a:r>
            <a:r>
              <a:rPr lang="de-DE" strike="sngStrike">
                <a:latin typeface="Arial Narrow" pitchFamily="34"/>
              </a:rPr>
              <a:t>m</a:t>
            </a:r>
            <a:r>
              <a:rPr lang="de-DE">
                <a:latin typeface="Arial Narrow" pitchFamily="34"/>
              </a:rPr>
              <a:t> </a:t>
            </a:r>
            <a:r>
              <a:rPr lang="de-DE" b="1">
                <a:latin typeface="Arial Narrow" pitchFamily="34"/>
              </a:rPr>
              <a:t>Sprungwettbewerben </a:t>
            </a:r>
            <a:r>
              <a:rPr lang="de-DE" strike="sngStrike">
                <a:latin typeface="Arial Narrow" pitchFamily="34"/>
              </a:rPr>
              <a:t>Hoch- und Stabhochsprung</a:t>
            </a:r>
            <a:r>
              <a:rPr lang="de-DE">
                <a:latin typeface="Arial Narrow" pitchFamily="34"/>
              </a:rPr>
              <a:t>, wo auch nur eine Startnummer entweder auf der Brust oder auf dem Rücken getragen werden kann.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Kleidung, Schuhe und Startnummern– Regel 143.7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Unterstützung der Wettkämpfer – Regel 144.3">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b="1">
                <a:latin typeface="Arial Narrow" pitchFamily="34"/>
              </a:rPr>
              <a:t>(f)	Körperliche Unterstützung durch einen anderen Wettkämpfer, die zum Vorankommen in einem Lauf verhilft (ausgenommen solche, die dem Läufer wieder zum Aufstehen verhilft).</a:t>
            </a:r>
          </a:p>
          <a:p>
            <a:pPr marL="722159" lvl="0" indent="-352080" algn="just">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Unterstützung der Wettkämpfer – Regel 144.3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Unterstützung der Wettkämpfer – Regel 144.4 c, f">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 neuer Unterpunkt hinzugefügt:</a:t>
            </a:r>
          </a:p>
          <a:p>
            <a:pPr marL="0" lvl="0" indent="0">
              <a:spcBef>
                <a:spcPts val="400"/>
              </a:spcBef>
              <a:spcAft>
                <a:spcPts val="0"/>
              </a:spcAft>
              <a:buClr>
                <a:srgbClr val="D4FF45"/>
              </a:buClr>
              <a:buFont typeface="Wingdings 3"/>
              <a:buChar char=""/>
            </a:pPr>
            <a:r>
              <a:rPr lang="de-DE">
                <a:latin typeface="Arial Narrow" pitchFamily="34"/>
              </a:rPr>
              <a:t>(c)	Jede Art von persönlichen Maßnahmen (z.B. Bandagen, Tape, Gürtel, Stütze,</a:t>
            </a:r>
            <a:r>
              <a:rPr lang="de-DE" b="1">
                <a:latin typeface="Arial Narrow" pitchFamily="34"/>
              </a:rPr>
              <a:t> Kühlmanschetten, Atemhilfen </a:t>
            </a:r>
            <a:r>
              <a:rPr lang="de-DE">
                <a:latin typeface="Arial Narrow" pitchFamily="34"/>
              </a:rPr>
              <a:t>usw.) zum Schutz und/oder aus medizinischen Gründen. Der Schiedsrichter zusammen mit dem medizinischen Delegierten hat das Recht dies zu überprüfen, falls er es für notwendig hält. (siehe auch Regel 187.4 und 187.5.)</a:t>
            </a:r>
            <a:r>
              <a:rPr lang="de-DE" b="1">
                <a:latin typeface="Open Sans" pitchFamily="34"/>
              </a:rPr>
              <a:t>.</a:t>
            </a:r>
          </a:p>
          <a:p>
            <a:pPr marL="722159" lvl="0" indent="-352080" algn="just">
              <a:spcBef>
                <a:spcPts val="400"/>
              </a:spcBef>
              <a:spcAft>
                <a:spcPts val="0"/>
              </a:spcAft>
              <a:buNone/>
            </a:pPr>
            <a:endParaRPr lang="de-DE" b="1">
              <a:latin typeface="Arial Narrow" pitchFamily="34"/>
            </a:endParaRPr>
          </a:p>
          <a:p>
            <a:pPr marL="722159" lvl="0" indent="-352080">
              <a:spcBef>
                <a:spcPts val="400"/>
              </a:spcBef>
              <a:spcAft>
                <a:spcPts val="0"/>
              </a:spcAft>
              <a:buNone/>
            </a:pPr>
            <a:r>
              <a:rPr lang="de-DE" b="1">
                <a:latin typeface="Arial Narrow" pitchFamily="34"/>
              </a:rPr>
              <a:t>(f)Hüte, Handschuhe, Schuhe, 	Kleidungsteile, die Wettkämpfern an offiziellen Stellen oder an anderer vom Schiedsrichter gestatteten Stelle bereitgestellt werden .</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Unterstützung der Wettkämpfer – Regel 144.4 c, f</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Einsprüche und Berufungen – Regel 146.4 c">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Unterpunkt hinzugefügt:</a:t>
            </a:r>
          </a:p>
          <a:p>
            <a:pPr marL="0" lvl="0" indent="0">
              <a:spcBef>
                <a:spcPts val="400"/>
              </a:spcBef>
              <a:spcAft>
                <a:spcPts val="0"/>
              </a:spcAft>
              <a:buClr>
                <a:srgbClr val="D4FF45"/>
              </a:buClr>
              <a:buFont typeface="Wingdings 3"/>
              <a:buChar char=""/>
            </a:pPr>
            <a:r>
              <a:rPr lang="de-DE">
                <a:latin typeface="Arial Narrow" pitchFamily="34"/>
              </a:rPr>
              <a:t>(</a:t>
            </a:r>
            <a:r>
              <a:rPr lang="de-DE" b="1">
                <a:latin typeface="Arial Narrow" pitchFamily="34"/>
              </a:rPr>
              <a:t>c</a:t>
            </a:r>
            <a:r>
              <a:rPr lang="de-DE">
                <a:latin typeface="Arial Narrow" pitchFamily="34"/>
              </a:rPr>
              <a:t>)	</a:t>
            </a:r>
            <a:r>
              <a:rPr lang="de-DE" b="1">
                <a:latin typeface="Arial Narrow" pitchFamily="34"/>
              </a:rPr>
              <a:t>wenn ein Einspruch oder eine Berufung auf dem fehlerhaften Ausschluss eines Läufer auf Grund eines Fehlstarts basiert und dieser nach Abschluss des Laufes aufrecht erhalten wird, dann sollte dem Läufer die Möglichkeit eingeräumt werden, den Lauf alleine zu wiederholen, um eine Zeit zu erlangen und falls zutreffend auch in die nächste Runde zu gelangen. Kein Läufer sollte in eine nachfolgende Runde kommen, ohne an allen Runden teilgenommen zu haben, wenn es nicht vom Schiedsrichter oder der Jury auf Grund besonderer Umstände (z.B. Kürze der Zeit bis zur nächsten Runde oder großer Streckenlänge) anders entschieden wird.</a:t>
            </a:r>
            <a:br>
              <a:rPr lang="de-DE" b="1">
                <a:latin typeface="Arial Narrow" pitchFamily="34"/>
              </a:rPr>
            </a:br>
            <a:r>
              <a:rPr lang="de-DE" b="1" i="1">
                <a:latin typeface="Arial Narrow" pitchFamily="34"/>
              </a:rPr>
              <a:t>Anmerkung: Diese Regel darf vom Schiedsrichter oder der Jury auch bei anderen angemessenen Umständen angewandt werden (siehe Regel 163.2).</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Einsprüche und Berufungen – Regel 146.4 c</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Einsprüche und Berufungen – Regel 146.5 a">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Erhebt ein Wettkämpfer in einem technischen Wettbewerb gegen den ihm zuerkannten Fehlversuch sofort mündlich Einspruch, kann der Schiedsrichter des Wettbewerbs nach seinem Ermessen anordnen, den Versuch zu messen und das Ergebnis festzuhalten, um die Rechte aller Betroffenen zu wahren. </a:t>
            </a:r>
            <a:br>
              <a:rPr lang="de-DE">
                <a:latin typeface="Arial Narrow" pitchFamily="34"/>
              </a:rPr>
            </a:br>
            <a:r>
              <a:rPr lang="de-DE">
                <a:latin typeface="Arial Narrow" pitchFamily="34"/>
              </a:rPr>
              <a:t>Ist der Einspruch bei einem Versuch</a:t>
            </a:r>
            <a:br>
              <a:rPr lang="de-DE">
                <a:latin typeface="Arial Narrow" pitchFamily="34"/>
              </a:rPr>
            </a:br>
            <a:r>
              <a:rPr lang="de-DE">
                <a:latin typeface="Arial Narrow" pitchFamily="34"/>
              </a:rPr>
              <a:t>a während der ersten drei Durchgänge eines horizontalen technischen Wettbewerbs erfolgt, in dem mehr als acht Wettkämpfer teilnehmen und könnte der Wettkämpfer an </a:t>
            </a:r>
            <a:r>
              <a:rPr lang="de-DE" strike="sngStrike">
                <a:latin typeface="Arial Narrow" pitchFamily="34"/>
              </a:rPr>
              <a:t>den letzten drei </a:t>
            </a:r>
            <a:r>
              <a:rPr lang="de-DE" b="1">
                <a:latin typeface="Arial Narrow" pitchFamily="34"/>
              </a:rPr>
              <a:t>weiteren </a:t>
            </a:r>
            <a:r>
              <a:rPr lang="de-DE">
                <a:latin typeface="Arial Narrow" pitchFamily="34"/>
              </a:rPr>
              <a:t>Durchgängen nur teilnehmen, wenn der Einspruch oder die nachfolgende Berufung Bestand hätte, oder</a:t>
            </a:r>
            <a:r>
              <a:rPr lang="de-DE" b="1" i="1">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Einsprüche und Berufungen – Regel 146.5 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Einsprüche und Berufungen – Regel 146.8">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8. Die Jury hat alle in Frage kommenden Personen, </a:t>
            </a:r>
            <a:r>
              <a:rPr lang="de-DE" b="1">
                <a:latin typeface="Arial Narrow" pitchFamily="34"/>
              </a:rPr>
              <a:t>einschließlich des betreffenden Schiedsrichters (außer wenn seine Entscheidung von der Jury unterstützt wird), </a:t>
            </a:r>
            <a:r>
              <a:rPr lang="de-DE">
                <a:latin typeface="Arial Narrow" pitchFamily="34"/>
              </a:rPr>
              <a:t>zu befragen</a:t>
            </a:r>
            <a:r>
              <a:rPr lang="de-DE" b="1">
                <a:latin typeface="Arial Narrow" pitchFamily="34"/>
              </a:rPr>
              <a:t>.</a:t>
            </a:r>
            <a:r>
              <a:rPr lang="de-DE">
                <a:latin typeface="Arial Narrow" pitchFamily="34"/>
              </a:rPr>
              <a:t> Hat sie danach noch Zweifel, soll sie jeden anderen verfügbaren Beweis berücksichtigen. Sind diese Beweise einschließlich jedes verfügbaren Videobeweises nicht schlüssig, ist die Entscheidung des Schiedsrichters oder des Gehrichterobmanns zu bestätigen</a:t>
            </a:r>
            <a:r>
              <a:rPr lang="de-DE" b="1" i="1">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Einsprüche und Berufungen – Regel 146.8</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Gemischte Wettkämpfe – Regel 147.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neuen Punkt hinzugefügt:</a:t>
            </a:r>
          </a:p>
          <a:p>
            <a:pPr marL="0" lvl="0" indent="0">
              <a:spcBef>
                <a:spcPts val="400"/>
              </a:spcBef>
              <a:spcAft>
                <a:spcPts val="0"/>
              </a:spcAft>
              <a:buClr>
                <a:srgbClr val="D4FF45"/>
              </a:buClr>
              <a:buFont typeface="Wingdings 3"/>
              <a:buChar char=""/>
            </a:pPr>
            <a:r>
              <a:rPr lang="de-DE" b="1">
                <a:latin typeface="Arial Narrow" pitchFamily="34"/>
              </a:rPr>
              <a:t>1.	Gemeinsame Wettkämpfe wie Staffel- oder Mannschaftswettbewerbe, in denen Männer und Frauen zusammen starten oder Wettbewerbe, in denen Männer und Frauen in einer gemeinsamen Klasse starten, sind in Übereinstimmung mit den anzuwendenden Bestimmungen der zuständigen Organisation zugelassen .</a:t>
            </a:r>
          </a:p>
          <a:p>
            <a:pPr marL="0" lvl="0" indent="0">
              <a:spcBef>
                <a:spcPts val="400"/>
              </a:spcBef>
              <a:spcAft>
                <a:spcPts val="0"/>
              </a:spcAft>
              <a:buClr>
                <a:srgbClr val="D4FF45"/>
              </a:buClr>
              <a:buFont typeface="Wingdings 3"/>
              <a:buChar char=""/>
            </a:pPr>
            <a:r>
              <a:rPr lang="de-DE" b="1">
                <a:latin typeface="Arial Narrow" pitchFamily="34"/>
              </a:rPr>
              <a:t>2.	Außer nach Regel 147.1 sind </a:t>
            </a:r>
            <a:r>
              <a:rPr lang="de-DE">
                <a:latin typeface="Arial Narrow" pitchFamily="34"/>
              </a:rPr>
              <a:t>bei allen </a:t>
            </a:r>
            <a:r>
              <a:rPr lang="de-DE" b="1">
                <a:latin typeface="Arial Narrow" pitchFamily="34"/>
              </a:rPr>
              <a:t>anderen </a:t>
            </a:r>
            <a:r>
              <a:rPr lang="de-DE">
                <a:latin typeface="Arial Narrow" pitchFamily="34"/>
              </a:rPr>
              <a:t>Veranstaltungen, die vollständig innerhalb einer Leichtathletikanlage stattfinden, gemischte Wettbewerbe zwischen männlichen und weiblichen Teilnehmern normalerweise nicht erlaubt.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Gemischte Wettkämpfe – Regel 147.1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Vermessungen und Messungen– Regel 148.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Titel geändert und neuen Punkt von Regel 135 hinzugefügt:</a:t>
            </a:r>
          </a:p>
          <a:p>
            <a:pPr marL="0" lvl="0" indent="0">
              <a:spcBef>
                <a:spcPts val="400"/>
              </a:spcBef>
              <a:spcAft>
                <a:spcPts val="0"/>
              </a:spcAft>
              <a:buClr>
                <a:srgbClr val="D4FF45"/>
              </a:buClr>
              <a:buFont typeface="Wingdings 3"/>
              <a:buChar char=""/>
            </a:pPr>
            <a:r>
              <a:rPr lang="de-DE" b="1">
                <a:latin typeface="Arial Narrow" pitchFamily="34"/>
              </a:rPr>
              <a:t>1. Die Genauigkeit der Markierungen und Einrichtungen für Leichtathletikanlagen nach Regel 140 und Regel 149.2 soll von einem hinreichend qualifizierten Vermesser geprüft werden, der dies der zuständigen Organisation und/oder dem Stadioneigentümer oder Betreiber in geeigneter Form zusammen mit Einzelheiten der vorgenommenen Prüfmessungen bescheinigt. </a:t>
            </a:r>
            <a:r>
              <a:rPr lang="de-DE">
                <a:latin typeface="Arial Narrow" pitchFamily="34"/>
              </a:rPr>
              <a:t>Für diese Überprüfung ist ihm voller Zugriff auf die Stadionpläne, Zeichnungen und das neueste Vermessungsprotokoll der Leichtathletikanlage zu gewähren.</a:t>
            </a:r>
            <a:r>
              <a:rPr lang="de-DE" i="1">
                <a:latin typeface="Arial Narrow" pitchFamily="34"/>
              </a:rPr>
              <a:t/>
            </a:r>
            <a:br>
              <a:rPr lang="de-DE" i="1">
                <a:latin typeface="Arial Narrow" pitchFamily="34"/>
              </a:rPr>
            </a:br>
            <a:endParaRPr lang="de-DE" i="1">
              <a:latin typeface="Arial Narrow"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Vermessungen und Messungen– Regel 148.1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rozess Competition Rules">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Wettkampfregeländerungen bestätigt durch das IAAF Council (2016, 2017)</a:t>
            </a:r>
          </a:p>
          <a:p>
            <a:pPr marL="0" lvl="0" indent="0">
              <a:spcBef>
                <a:spcPts val="400"/>
              </a:spcBef>
              <a:spcAft>
                <a:spcPts val="0"/>
              </a:spcAft>
              <a:buClr>
                <a:srgbClr val="D4FF45"/>
              </a:buClr>
              <a:buFont typeface="Wingdings 3"/>
              <a:buChar char=""/>
            </a:pPr>
            <a:r>
              <a:rPr lang="de-DE">
                <a:latin typeface="Arial Narrow" pitchFamily="34"/>
              </a:rPr>
              <a:t>Eingereicht beim Kongress 2017 London zur Information</a:t>
            </a:r>
          </a:p>
          <a:p>
            <a:pPr marL="0" lvl="0" indent="0">
              <a:spcBef>
                <a:spcPts val="400"/>
              </a:spcBef>
              <a:spcAft>
                <a:spcPts val="0"/>
              </a:spcAft>
              <a:buClr>
                <a:srgbClr val="D4FF45"/>
              </a:buClr>
              <a:buFont typeface="Wingdings 3"/>
              <a:buChar char=""/>
            </a:pPr>
            <a:r>
              <a:rPr lang="de-DE">
                <a:latin typeface="Arial Narrow" pitchFamily="34"/>
              </a:rPr>
              <a:t>Kommen zur Anwendung ab 1. November (Datum der Publikation), solange vom Council nichts anders beschlossen wurde</a:t>
            </a:r>
          </a:p>
          <a:p>
            <a:pPr marL="0" lvl="0" indent="0">
              <a:spcBef>
                <a:spcPts val="400"/>
              </a:spcBef>
              <a:spcAft>
                <a:spcPts val="0"/>
              </a:spcAft>
              <a:buClr>
                <a:srgbClr val="D4FF45"/>
              </a:buClr>
              <a:buFont typeface="Wingdings 3"/>
              <a:buChar char=""/>
            </a:pPr>
            <a:r>
              <a:rPr lang="de-DE">
                <a:latin typeface="Arial Narrow" pitchFamily="34"/>
              </a:rPr>
              <a:t>Einige davon sind Zwischenergänzungen durch das Council</a:t>
            </a:r>
          </a:p>
          <a:p>
            <a:pPr marL="0" lvl="0" indent="0">
              <a:spcBef>
                <a:spcPts val="400"/>
              </a:spcBef>
              <a:spcAft>
                <a:spcPts val="0"/>
              </a:spcAft>
              <a:buClr>
                <a:srgbClr val="D4FF45"/>
              </a:buClr>
              <a:buFont typeface="Wingdings 3"/>
              <a:buChar char=""/>
            </a:pPr>
            <a:r>
              <a:rPr lang="de-DE">
                <a:latin typeface="Arial Narrow" pitchFamily="34"/>
              </a:rPr>
              <a:t>Die Texte können noch Anpassungen erfahren, endgültige Textfassung wird mit dem Druck der Competition Rules 2018 veröffentlicht</a:t>
            </a:r>
          </a:p>
          <a:p>
            <a:pPr marL="0" lvl="0" indent="0">
              <a:spcBef>
                <a:spcPts val="400"/>
              </a:spcBef>
              <a:spcAft>
                <a:spcPts val="0"/>
              </a:spcAft>
              <a:buClr>
                <a:srgbClr val="D4FF45"/>
              </a:buClr>
              <a:buFont typeface="Wingdings 3"/>
              <a:buChar char=""/>
            </a:pPr>
            <a:r>
              <a:rPr lang="de-DE">
                <a:latin typeface="Arial Narrow" pitchFamily="34"/>
              </a:rPr>
              <a:t>Eine wesentliche Änderung in der neuen Ausgabe ist das Zusammenführen des Kapitel 5 mit den Anmerkungen aus den früheren Ausgaben des „Referee“</a:t>
            </a:r>
          </a:p>
          <a:p>
            <a:pPr marL="0" lvl="0" indent="0">
              <a:spcBef>
                <a:spcPts val="400"/>
              </a:spcBef>
              <a:spcAft>
                <a:spcPts val="0"/>
              </a:spcAft>
              <a:buClr>
                <a:srgbClr val="D4FF45"/>
              </a:buClr>
              <a:buFont typeface="Wingdings 3"/>
              <a:buChar char=""/>
            </a:pPr>
            <a:r>
              <a:rPr lang="de-DE">
                <a:latin typeface="Arial Narrow" pitchFamily="34"/>
              </a:rPr>
              <a:t>Die Interpretationen und Anmerkungen werden bei den entsprechenden Regeln in grün erscheinen.</a:t>
            </a:r>
          </a:p>
          <a:p>
            <a:pPr marL="0" lvl="0" indent="0">
              <a:spcBef>
                <a:spcPts val="400"/>
              </a:spcBef>
              <a:spcAft>
                <a:spcPts val="0"/>
              </a:spcAft>
              <a:buClr>
                <a:srgbClr val="D4FF45"/>
              </a:buClr>
              <a:buFont typeface="Wingdings 3"/>
              <a:buChar char=""/>
            </a:pPr>
            <a:r>
              <a:rPr lang="de-DE">
                <a:latin typeface="Arial Narrow" pitchFamily="34"/>
              </a:rPr>
              <a:t>Der englische Originaltext der IAAF Wettkampfregeln 2018 ist auf der IAAF Webseite zu finden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Prozess Competition Rules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Vermessungen und Messungen– Regel 148.2">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b="1">
                <a:latin typeface="Arial Narrow" pitchFamily="34"/>
              </a:rPr>
              <a:t>2. </a:t>
            </a:r>
            <a:r>
              <a:rPr lang="de-DE">
                <a:latin typeface="Arial Narrow" pitchFamily="34"/>
              </a:rPr>
              <a:t>Bei Veranstaltungen gemäß Regel 1.1a, b, c und f müssen bei den Wettbewerben auf der Laufbahn und bei den technischen Wettbewerben alle Messungen mit einem kalibrierten </a:t>
            </a:r>
            <a:r>
              <a:rPr lang="de-DE" strike="sngStrike">
                <a:latin typeface="Arial Narrow" pitchFamily="34"/>
              </a:rPr>
              <a:t>und zertifizierten </a:t>
            </a:r>
            <a:r>
              <a:rPr lang="de-DE">
                <a:latin typeface="Arial Narrow" pitchFamily="34"/>
              </a:rPr>
              <a:t>Stahlmessband bzw. Messstab oder mit einem elektronischen Messgerät vorgenommen werden. Das Stahlmessband, der Messstab oder das elektronische Messgerät müssen </a:t>
            </a:r>
            <a:r>
              <a:rPr lang="de-DE" strike="sngStrike">
                <a:latin typeface="Arial Narrow" pitchFamily="34"/>
              </a:rPr>
              <a:t>von der IAAF zertifiziert und</a:t>
            </a:r>
            <a:r>
              <a:rPr lang="de-DE">
                <a:latin typeface="Arial Narrow" pitchFamily="34"/>
              </a:rPr>
              <a:t> </a:t>
            </a:r>
            <a:r>
              <a:rPr lang="de-DE" b="1">
                <a:latin typeface="Arial Narrow" pitchFamily="34"/>
              </a:rPr>
              <a:t>entsprechend den Internationalen Standards gefertigt und kalibriert sein</a:t>
            </a:r>
            <a:r>
              <a:rPr lang="de-DE">
                <a:latin typeface="Arial Narrow" pitchFamily="34"/>
              </a:rPr>
              <a:t>. </a:t>
            </a:r>
            <a:r>
              <a:rPr lang="de-DE" b="1">
                <a:latin typeface="Arial Narrow" pitchFamily="34"/>
              </a:rPr>
              <a:t>D</a:t>
            </a:r>
            <a:r>
              <a:rPr lang="de-DE">
                <a:latin typeface="Arial Narrow" pitchFamily="34"/>
              </a:rPr>
              <a:t>ie Genauigkeit des bei dem Wettkampf benutzten Messgeräts muss von einer durch die nationale Prüfbehörde zugelassenen Prüfstelle bestätigt sein. </a:t>
            </a:r>
            <a:r>
              <a:rPr lang="de-DE" strike="sngStrike">
                <a:latin typeface="Arial Narrow" pitchFamily="34"/>
              </a:rPr>
              <a:t>so dass alle Messungen zum nationalen und internationalen Messstandard zurückverfolgt werden können</a:t>
            </a:r>
            <a:r>
              <a:rPr lang="de-DE">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Vermessungen und Messungen– Regel 148.2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Gültigkeit von Leistungen– Regel 149.2">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a:xfrm>
            <a:off x="609480" y="1600200"/>
            <a:ext cx="10972440" cy="4708800"/>
          </a:xfrm>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b="1">
                <a:latin typeface="Arial Narrow" pitchFamily="34"/>
              </a:rPr>
              <a:t>2. </a:t>
            </a:r>
            <a:r>
              <a:rPr lang="de-DE">
                <a:latin typeface="Arial Narrow" pitchFamily="34"/>
              </a:rPr>
              <a:t>Leistungen von Wettbewerben, die normalerweise im Stadion durchgeführt werden und die im konkreten Fall außerhalb klassischer Leichtathletik-Wettkampfstätten (wie z.B. solche auf Marktplätzen, Stränden oder anderen Sportstätten) </a:t>
            </a:r>
            <a:r>
              <a:rPr lang="de-DE" b="1">
                <a:latin typeface="Arial Narrow" pitchFamily="34"/>
              </a:rPr>
              <a:t>oder auf innerhalb eines Stadions temporär aufgebauten Wettkampfstätten </a:t>
            </a:r>
            <a:r>
              <a:rPr lang="de-DE">
                <a:latin typeface="Arial Narrow" pitchFamily="34"/>
              </a:rPr>
              <a:t>erreicht wurden, sind nur dann gültig und für alle Zwecke anzuerkennen, wenn sie unter allen folgenden Bedingungen erzielt wurden:</a:t>
            </a:r>
          </a:p>
          <a:p>
            <a:pPr marL="0" lvl="0" indent="0">
              <a:spcBef>
                <a:spcPts val="400"/>
              </a:spcBef>
              <a:spcAft>
                <a:spcPts val="0"/>
              </a:spcAft>
              <a:buClr>
                <a:srgbClr val="D4FF45"/>
              </a:buClr>
              <a:buFont typeface="Wingdings 3"/>
              <a:buChar char=""/>
            </a:pPr>
            <a:r>
              <a:rPr lang="de-DE">
                <a:latin typeface="Arial Narrow" pitchFamily="34"/>
              </a:rPr>
              <a:t>d die Veranstaltung wird auf einer Wettkampfanlage oder auf einer anderen Anlage durchgeführt, die mit den Regeln übereinstimmt und für die eine Zertifizierung nach Regel 135 durch einen Offiziellen Vermesser erfolgt ist, die auf einer Vermessung am Tage der Veranstaltung beruht.</a:t>
            </a:r>
          </a:p>
          <a:p>
            <a:pPr marL="0" lvl="0" indent="0">
              <a:spcBef>
                <a:spcPts val="400"/>
              </a:spcBef>
              <a:spcAft>
                <a:spcPts val="0"/>
              </a:spcAft>
              <a:buClr>
                <a:srgbClr val="00B050"/>
              </a:buClr>
              <a:buFont typeface="Wingdings 3"/>
              <a:buChar char=""/>
            </a:pPr>
            <a:r>
              <a:rPr lang="de-DE" b="1" i="1">
                <a:latin typeface="Open Sans" pitchFamily="34"/>
              </a:rPr>
              <a:t>Kommentar</a:t>
            </a:r>
            <a:br>
              <a:rPr lang="de-DE" b="1" i="1">
                <a:latin typeface="Open Sans" pitchFamily="34"/>
              </a:rPr>
            </a:br>
            <a:r>
              <a:rPr lang="de-DE" i="1">
                <a:latin typeface="Open Sans" pitchFamily="34"/>
              </a:rPr>
              <a:t>Bei mehrtägigen Veranstaltung  nach Regel 149.2 sollte die Vermessung am Tag des ersten Wettbewerbs durchgeführt werden. In beiden Fällen (Erl.: also ein- oder mehrtägigen) kann die Vermessung bis zu zwei Tage vor dem ersten Wettbewerb durchgeführt werden, wenn der Vermesser überzeugt ist, dass sich keine Veränderungen oder Bewegungen der vermessenen Anlage mehr ergeben.</a:t>
            </a:r>
            <a:br>
              <a:rPr lang="de-DE" i="1">
                <a:latin typeface="Open Sans" pitchFamily="34"/>
              </a:rPr>
            </a:br>
            <a:endParaRPr lang="de-DE" i="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Gültigkeit von Leistungen– Regel 149.2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Gültigkeit von Leistungen– Regel 149.3">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a:xfrm>
            <a:off x="609480" y="1600200"/>
            <a:ext cx="10972440" cy="4708800"/>
          </a:xfrm>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Punkt hinzugefügt:</a:t>
            </a:r>
          </a:p>
          <a:p>
            <a:pPr marL="0" lvl="0" indent="0">
              <a:spcBef>
                <a:spcPts val="400"/>
              </a:spcBef>
              <a:spcAft>
                <a:spcPts val="0"/>
              </a:spcAft>
              <a:buClr>
                <a:srgbClr val="D4FF45"/>
              </a:buClr>
              <a:buFont typeface="Wingdings 3"/>
              <a:buChar char=""/>
            </a:pPr>
            <a:r>
              <a:rPr lang="de-DE" b="1">
                <a:latin typeface="Arial Narrow" pitchFamily="34"/>
              </a:rPr>
              <a:t>3. Leistungen, die in Übereinstimmung mit diesen Regeln in Qualifikationsrunden, Stichkämpfen im Hoch- und Stabhochsprung, in Wettbewerben oder Teilen davon, die nachträglich nach Regel 125.7, 146.4 b, 163.2 oder 180.20 ungültig erklärt wurden, oder in einzelnen Disziplinen eines Mehrkampfes, unabhängig davon, ob der Wettkämpfer den Mehrkampf beendet hat, erzielt wurden, werden normalerweise für Statistiken, Rekorde, Ranglisten und Qualifikationsleistungen als gültig betrachtet.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Gültigkeit von Leistungen– Regel 149.3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Laufbahnmaße– Regel 160.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a:xfrm>
            <a:off x="609480" y="1600200"/>
            <a:ext cx="5918040" cy="4525560"/>
          </a:xfrm>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 Anmerkung hinzugefügt:</a:t>
            </a:r>
          </a:p>
          <a:p>
            <a:pPr marL="0" lvl="0" indent="0">
              <a:spcBef>
                <a:spcPts val="400"/>
              </a:spcBef>
              <a:spcAft>
                <a:spcPts val="0"/>
              </a:spcAft>
              <a:buClr>
                <a:srgbClr val="D4FF45"/>
              </a:buClr>
              <a:buFont typeface="Wingdings 3"/>
              <a:buChar char=""/>
            </a:pPr>
            <a:r>
              <a:rPr lang="de-DE" b="1" i="1">
                <a:latin typeface="Arial Narrow" pitchFamily="34"/>
              </a:rPr>
              <a:t>Anmerkung: alle Punkte, an denen die Laufbahn von einer Kurve in eine Gerade oder von einer Geraden in eine Kurve übergeht, sind von einem Vermesser mit einer deutlichen Farbe 50mm x 50mm groß auf der weißen Linie zu markieren, und während des Laufes ist an diesen Punkten ein Kegel aufzustellen.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Laufbahnmaße– Regel 160.1</a:t>
            </a:r>
          </a:p>
        </p:txBody>
      </p:sp>
      <p:pic>
        <p:nvPicPr>
          <p:cNvPr id="4" name="Grafik 3"/>
          <p:cNvPicPr>
            <a:picLocks noChangeAspect="1"/>
          </p:cNvPicPr>
          <p:nvPr/>
        </p:nvPicPr>
        <p:blipFill>
          <a:blip r:embed="rId3">
            <a:lum/>
            <a:alphaModFix/>
          </a:blip>
          <a:srcRect/>
          <a:stretch>
            <a:fillRect/>
          </a:stretch>
        </p:blipFill>
        <p:spPr>
          <a:xfrm>
            <a:off x="6672240" y="1521360"/>
            <a:ext cx="3650759" cy="51753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tartblöcke– Regel 161.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Startblöcke müssen bei allen Läufen bis einschließlich 400m (sowie bei den ersten Teilstrecken der 4x200m und 4x400m) benutzt werden; bei allen anderen Läufen sind sie nicht zulässig. Kein Teil des Startblocks darf in die Laufstrecke oder in eine andere Einzelbahn hineinragen</a:t>
            </a:r>
            <a:r>
              <a:rPr lang="de-DE" b="1" i="1">
                <a:latin typeface="Arial Narrow" pitchFamily="34"/>
              </a:rPr>
              <a:t>,</a:t>
            </a:r>
            <a:r>
              <a:rPr lang="de-DE" b="1">
                <a:latin typeface="Arial Narrow" pitchFamily="34"/>
              </a:rPr>
              <a:t> mit der Ausnahme, dass der hintere Teil des Startblockrahmens über die äußere Bahnbegrenzungslinie hinausragen darf, vorausgesetzt für keinen Läufer besteht eine Behinderung.</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Startblöcke– Regel 161.1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tartblöcke– Regel 161.2">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angeordnet:</a:t>
            </a:r>
          </a:p>
          <a:p>
            <a:pPr marL="0" lvl="0" indent="0">
              <a:spcBef>
                <a:spcPts val="400"/>
              </a:spcBef>
              <a:spcAft>
                <a:spcPts val="0"/>
              </a:spcAft>
              <a:buClr>
                <a:srgbClr val="D4FF45"/>
              </a:buClr>
              <a:buFont typeface="Wingdings 3"/>
              <a:buChar char=""/>
            </a:pPr>
            <a:r>
              <a:rPr lang="de-DE" b="1">
                <a:latin typeface="Arial Narrow" pitchFamily="34"/>
              </a:rPr>
              <a:t>2.</a:t>
            </a:r>
            <a:r>
              <a:rPr lang="de-DE">
                <a:latin typeface="Arial Narrow" pitchFamily="34"/>
              </a:rPr>
              <a:t>	Startblöcke haben den folgenden allgemeinen Spezifikationen zu entsprechen:</a:t>
            </a:r>
            <a:br>
              <a:rPr lang="de-DE">
                <a:latin typeface="Arial Narrow" pitchFamily="34"/>
              </a:rPr>
            </a:br>
            <a:r>
              <a:rPr lang="de-DE">
                <a:latin typeface="Arial Narrow" pitchFamily="34"/>
              </a:rPr>
              <a:t>(a)	</a:t>
            </a:r>
            <a:r>
              <a:rPr lang="de-DE" b="1">
                <a:latin typeface="Arial Narrow" pitchFamily="34"/>
              </a:rPr>
              <a:t>Die Startblöcke haben zwei Fußstützen, gegen die der Läufer in der Startstellung die Füße drückt</a:t>
            </a:r>
            <a:r>
              <a:rPr lang="de-DE">
                <a:latin typeface="Arial Narrow" pitchFamily="34"/>
              </a:rPr>
              <a:t> </a:t>
            </a:r>
            <a:r>
              <a:rPr lang="de-DE" b="1">
                <a:latin typeface="Arial Narrow" pitchFamily="34"/>
              </a:rPr>
              <a:t>und die auf einem starren Rahmen befestigt sind. </a:t>
            </a:r>
            <a:r>
              <a:rPr lang="de-DE">
                <a:latin typeface="Arial Narrow" pitchFamily="34"/>
              </a:rPr>
              <a:t>Sie müssen (</a:t>
            </a:r>
            <a:r>
              <a:rPr lang="de-DE" i="1">
                <a:latin typeface="Arial Narrow" pitchFamily="34"/>
              </a:rPr>
              <a:t>im individuell eingestellten Zustand</a:t>
            </a:r>
            <a:r>
              <a:rPr lang="de-DE">
                <a:latin typeface="Arial Narrow" pitchFamily="34"/>
              </a:rPr>
              <a:t>) gänzlich unbeweglich sein und dürfen dem Läufer keinen unfairen Vorteil bieten. </a:t>
            </a:r>
            <a:r>
              <a:rPr lang="de-DE" b="1">
                <a:latin typeface="Arial Narrow" pitchFamily="34"/>
              </a:rPr>
              <a:t>Der Rahmen darf in keiner Weise die Füße des Läufers beim Verlassen des Startblocks behindern.</a:t>
            </a:r>
            <a:br>
              <a:rPr lang="de-DE" b="1">
                <a:latin typeface="Arial Narrow" pitchFamily="34"/>
              </a:rPr>
            </a:br>
            <a:r>
              <a:rPr lang="de-DE">
                <a:latin typeface="Arial Narrow" pitchFamily="34"/>
              </a:rPr>
              <a:t>(</a:t>
            </a:r>
            <a:r>
              <a:rPr lang="de-DE" b="1">
                <a:latin typeface="Arial Narrow" pitchFamily="34"/>
              </a:rPr>
              <a:t>b</a:t>
            </a:r>
            <a:r>
              <a:rPr lang="de-DE">
                <a:latin typeface="Arial Narrow" pitchFamily="34"/>
              </a:rPr>
              <a:t>)	Die Fußstützen müssen geneigt sein, um sich der Startstellung des Läufers anzupassen, sie können eben oder etwas nach innen gewölbt sein. Ihre Oberfläche soll den Spikes der Schuhe dadurch Halt geben, indem Schlitze oder Aussparungen eingearbeitet sind oder sie mit einem geeigneten Material belegt ist, welches die Benutzung von Spikes erlaubt</a:t>
            </a:r>
            <a:r>
              <a:rPr lang="de-DE" b="1">
                <a:latin typeface="Arial Narrow" pitchFamily="34"/>
              </a:rPr>
              <a:t>.</a:t>
            </a:r>
            <a:br>
              <a:rPr lang="de-DE" b="1">
                <a:latin typeface="Arial Narrow" pitchFamily="34"/>
              </a:rPr>
            </a:br>
            <a:r>
              <a:rPr lang="de-DE">
                <a:latin typeface="Arial Narrow" pitchFamily="34"/>
              </a:rPr>
              <a:t>(</a:t>
            </a:r>
            <a:r>
              <a:rPr lang="de-DE" b="1">
                <a:latin typeface="Arial Narrow" pitchFamily="34"/>
              </a:rPr>
              <a:t>c</a:t>
            </a:r>
            <a:r>
              <a:rPr lang="de-DE">
                <a:latin typeface="Arial Narrow" pitchFamily="34"/>
              </a:rPr>
              <a:t>)	Die an der Schiene befestigten Fußstützen sollen verstellbar sein, dürfen sich aber beim Startvorgang nicht bewegen. In jedem Fall müssen sie sich gegeneinander vor- und rückwärts verstellen lassen. Sie müssen sich vom Läufer leicht und schnell mit festen Klammern oder mechanischen Verschlüssen fixieren lassen</a:t>
            </a:r>
            <a:r>
              <a:rPr lang="de-DE" b="1">
                <a:latin typeface="Arial Narrow" pitchFamily="34"/>
              </a:rPr>
              <a:t>.</a:t>
            </a:r>
          </a:p>
          <a:p>
            <a:pPr marL="0" lvl="0" indent="0">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Startblöcke– Regel 161.2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tartblöcke– Regel 161.3">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 (bisher Regel 162.2):</a:t>
            </a:r>
          </a:p>
          <a:p>
            <a:pPr marL="0" lvl="0" indent="0">
              <a:spcBef>
                <a:spcPts val="400"/>
              </a:spcBef>
              <a:spcAft>
                <a:spcPts val="0"/>
              </a:spcAft>
              <a:buClr>
                <a:srgbClr val="D4FF45"/>
              </a:buClr>
              <a:buFont typeface="Wingdings 3"/>
              <a:buChar char=""/>
            </a:pPr>
            <a:r>
              <a:rPr lang="de-DE" b="1">
                <a:latin typeface="Arial Narrow" pitchFamily="34"/>
              </a:rPr>
              <a:t>2.</a:t>
            </a:r>
            <a:r>
              <a:rPr lang="de-DE">
                <a:latin typeface="Arial Narrow" pitchFamily="34"/>
              </a:rPr>
              <a:t>	Bei Veranstaltungen gemäß Regel 1.1a, b, c und f und für alle Leistungen, die als Weltrekord nach Regel 261 oder 263 beantragt werden, sind die Startblöcke an ein von der </a:t>
            </a:r>
            <a:r>
              <a:rPr lang="de-DE" b="1">
                <a:latin typeface="Arial Narrow" pitchFamily="34"/>
              </a:rPr>
              <a:t>IAAF zertifiziertes Startablauf-Informationssystem </a:t>
            </a:r>
            <a:r>
              <a:rPr lang="de-DE">
                <a:latin typeface="Arial Narrow" pitchFamily="34"/>
              </a:rPr>
              <a:t>anzuschließen. Dieses System wird auch für </a:t>
            </a:r>
            <a:r>
              <a:rPr lang="de-DE" strike="sngStrike">
                <a:latin typeface="Arial Narrow" pitchFamily="34"/>
              </a:rPr>
              <a:t>all</a:t>
            </a:r>
            <a:r>
              <a:rPr lang="de-DE">
                <a:latin typeface="Arial Narrow" pitchFamily="34"/>
              </a:rPr>
              <a:t>e anderen Veranstaltungen dringend empfohlen</a:t>
            </a:r>
            <a:r>
              <a:rPr lang="de-DE" b="1">
                <a:latin typeface="Arial Narrow" pitchFamily="34"/>
              </a:rPr>
              <a:t>.</a:t>
            </a:r>
          </a:p>
          <a:p>
            <a:pPr marL="0" lvl="0" indent="0">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Startblöcke– Regel 161.3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Der Start– Regel 162.2 c">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Unterpunkt hinzugefügt:</a:t>
            </a:r>
          </a:p>
          <a:p>
            <a:pPr marL="0" lvl="0" indent="0">
              <a:spcBef>
                <a:spcPts val="400"/>
              </a:spcBef>
              <a:spcAft>
                <a:spcPts val="0"/>
              </a:spcAft>
              <a:buClr>
                <a:srgbClr val="D4FF45"/>
              </a:buClr>
              <a:buFont typeface="Wingdings 3"/>
              <a:buChar char=""/>
            </a:pPr>
            <a:r>
              <a:rPr lang="de-DE" b="1">
                <a:latin typeface="Arial Narrow" pitchFamily="34"/>
              </a:rPr>
              <a:t>(c)	Wenn der Starter nach Regel 162.5 nicht überzeugt ist, dass alles für den Startvorgang in einem Lauf bereit ist, nachdem die Läufer die endgültige Startposition eingenommen haben oder wenn er aus anderen Gründen den Start abbricht, lautet das Kommando “Bitte Aufstehen”.</a:t>
            </a:r>
          </a:p>
          <a:p>
            <a:pPr marL="0" lvl="0" indent="0">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Start– Regel 162.2 c</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Der Start– Regel 162.5 c">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b den Kommandos »Auf die Plätze« oder »Fertig« nicht nachkommt oder nicht </a:t>
            </a:r>
            <a:r>
              <a:rPr lang="de-DE" strike="sngStrike">
                <a:latin typeface="Arial Narrow" pitchFamily="34"/>
              </a:rPr>
              <a:t>in einer angemessenen Zeit</a:t>
            </a:r>
            <a:r>
              <a:rPr lang="de-DE">
                <a:latin typeface="Arial Narrow" pitchFamily="34"/>
              </a:rPr>
              <a:t> </a:t>
            </a:r>
            <a:r>
              <a:rPr lang="de-DE" b="1">
                <a:latin typeface="Arial Narrow" pitchFamily="34"/>
              </a:rPr>
              <a:t>sofort und ohne Verzögerung </a:t>
            </a:r>
            <a:r>
              <a:rPr lang="de-DE">
                <a:latin typeface="Arial Narrow" pitchFamily="34"/>
              </a:rPr>
              <a:t>seine endgültige Startstellung einnimmt oder</a:t>
            </a:r>
          </a:p>
          <a:p>
            <a:pPr marL="0" lvl="0" indent="0">
              <a:spcBef>
                <a:spcPts val="400"/>
              </a:spcBef>
              <a:spcAft>
                <a:spcPts val="0"/>
              </a:spcAft>
              <a:buClr>
                <a:srgbClr val="D4FF45"/>
              </a:buClr>
              <a:buFont typeface="Wingdings 3"/>
              <a:buChar char=""/>
            </a:pPr>
            <a:r>
              <a:rPr lang="de-DE">
                <a:latin typeface="Arial Narrow" pitchFamily="34"/>
              </a:rPr>
              <a:t>c nach dem Kommando »Auf die Plätze« oder »Fertig« andere Läufer in dem Lauf durch Laute</a:t>
            </a:r>
            <a:r>
              <a:rPr lang="de-DE" b="1">
                <a:latin typeface="Arial Narrow" pitchFamily="34"/>
              </a:rPr>
              <a:t>, Bewegung</a:t>
            </a:r>
            <a:r>
              <a:rPr lang="de-DE">
                <a:latin typeface="Arial Narrow" pitchFamily="34"/>
              </a:rPr>
              <a:t> oder anderweitig stört,</a:t>
            </a:r>
            <a:br>
              <a:rPr lang="de-DE">
                <a:latin typeface="Arial Narrow" pitchFamily="34"/>
              </a:rPr>
            </a:br>
            <a:r>
              <a:rPr lang="de-DE">
                <a:latin typeface="Arial Narrow" pitchFamily="34"/>
              </a:rPr>
              <a:t>hat der Starter den Start abzubrechen.</a:t>
            </a:r>
            <a:br>
              <a:rPr lang="de-DE">
                <a:latin typeface="Arial Narrow" pitchFamily="34"/>
              </a:rPr>
            </a:br>
            <a:r>
              <a:rPr lang="de-DE">
                <a:latin typeface="Arial Narrow" pitchFamily="34"/>
              </a:rPr>
              <a:t>Der Schiedsrichter soll den Läufer entsprechend den Regeln 125.5 und 145.2 wegen ungebührlichen Verhaltens verwarnen [….] </a:t>
            </a:r>
            <a:r>
              <a:rPr lang="de-DE" b="1">
                <a:latin typeface="Arial Narrow" pitchFamily="34"/>
              </a:rPr>
              <a:t>Eine grüne Karte ist nicht zu zeigen…..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Start– Regel 162.5 c</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Der Start– Regel 162.6">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angeordnet und geändert:</a:t>
            </a:r>
          </a:p>
          <a:p>
            <a:pPr marL="0" lvl="0" indent="0">
              <a:spcBef>
                <a:spcPts val="400"/>
              </a:spcBef>
              <a:spcAft>
                <a:spcPts val="0"/>
              </a:spcAft>
              <a:buClr>
                <a:srgbClr val="D4FF45"/>
              </a:buClr>
              <a:buFont typeface="Wingdings 3"/>
              <a:buChar char=""/>
            </a:pPr>
            <a:r>
              <a:rPr lang="de-DE">
                <a:latin typeface="Arial Narrow" pitchFamily="34"/>
              </a:rPr>
              <a:t>Wird ein von der IAAF </a:t>
            </a:r>
            <a:r>
              <a:rPr lang="de-DE" b="1">
                <a:latin typeface="Arial Narrow" pitchFamily="34"/>
              </a:rPr>
              <a:t>zertifiziertes</a:t>
            </a:r>
            <a:r>
              <a:rPr lang="de-DE">
                <a:latin typeface="Arial Narrow" pitchFamily="34"/>
              </a:rPr>
              <a:t> Startablauf-Informationssystem eingesetzt, hat der Starter und/oder ein dazu bestimmter Rückstarter Kopfhörer zu tragen, um das von dem System ausgesendete akustische Signal deutlicher zu hören, wenn es einen möglichen Fehlstart anzeigt (d.h. wenn die Reaktionszeit weniger als 0,100 Sekunden beträgt). Sobald der Starter und/oder ein dazu bestimmter Rückstarter das akustische Signal hört und das Startsignal gegeben wurde, sind die Läufer zurückzurufen. Der Starter überprüft unverzüglich die Reaktionszeiten und alle anderen verfügbaren Informationen am Startablauf-Informationssystem, um festzustellen, welche(r) Läufer für den Rückschuss verantwortlich sind (ist).</a:t>
            </a:r>
          </a:p>
          <a:p>
            <a:pPr marL="0" lvl="0" indent="0">
              <a:spcBef>
                <a:spcPts val="400"/>
              </a:spcBef>
              <a:spcAft>
                <a:spcPts val="0"/>
              </a:spcAft>
              <a:buClr>
                <a:srgbClr val="D4FF45"/>
              </a:buClr>
              <a:buFont typeface="Wingdings 3"/>
              <a:buChar char=""/>
            </a:pPr>
            <a:r>
              <a:rPr lang="de-DE" b="1" i="1">
                <a:latin typeface="Arial Narrow" pitchFamily="34"/>
              </a:rPr>
              <a:t>Anmerkung: Wird ein IAAF zertifiziertes Startablauf-Informationssystem benutzt, ist dieser Beweis durch den zuständigen Kampfrichter als Basis zu verwenden, um eine korrekte Entscheidung zu treffen</a:t>
            </a:r>
            <a:r>
              <a:rPr lang="de-DE" i="1">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Start– Regel 162.6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Allgemein – Regel 100">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Absatz hinzugefügt:</a:t>
            </a:r>
          </a:p>
          <a:p>
            <a:pPr marL="361799" lvl="0" indent="7920">
              <a:spcBef>
                <a:spcPts val="400"/>
              </a:spcBef>
              <a:spcAft>
                <a:spcPts val="0"/>
              </a:spcAft>
              <a:buNone/>
            </a:pPr>
            <a:r>
              <a:rPr lang="de-DE" b="1">
                <a:latin typeface="Open Sans" pitchFamily="34"/>
              </a:rPr>
              <a:t>Bei stadionfernen Veranstaltungen sollten diese Regeln normalerweise in ihrer ganzen Tragweite nur auf solche Athleten angewendet werden, die als Teil der Spitze gekennzeichnet sind oder Teil anderer bestimmter Bereiche des Rennens sind, wie z.B. Altersgruppen, für die es um Platzierungen für Titel oder Preise geht. Laufveranstalter sollten in den Informationen für andere Athleten darlegen, welche anderen Regeln für ihre Teilnahme gelten, besonders die, die ihre Sicherheit betreffen.</a:t>
            </a:r>
            <a:br>
              <a:rPr lang="de-DE" b="1">
                <a:latin typeface="Open Sans" pitchFamily="34"/>
              </a:rPr>
            </a:br>
            <a:r>
              <a:rPr lang="de-DE" b="1" i="1">
                <a:latin typeface="Open Sans" pitchFamily="34"/>
              </a:rPr>
              <a:t>Erläuterung: Solche ergänzenden Regeln sind für alle Teilnehmer verbindlich und in der Ausschreibung oder Teilnehmerinformation zu veröffentlichen. Der Laufveranstalter hat dabei eine spezifische Gefahrenanalyse durchzuführen.</a:t>
            </a:r>
          </a:p>
          <a:p>
            <a:pPr marL="361799" lvl="0" indent="7920">
              <a:spcBef>
                <a:spcPts val="400"/>
              </a:spcBef>
              <a:spcAft>
                <a:spcPts val="0"/>
              </a:spcAft>
              <a:buNone/>
            </a:pPr>
            <a:r>
              <a:rPr lang="de-DE" b="1" i="1">
                <a:latin typeface="Open Sans" pitchFamily="34"/>
              </a:rPr>
              <a:t>„Teil der Spitze“ sind unter anderem Teilnehmer an Meisterschaftswertungen oder andere Athleten, die z.B. einen Rekord erzielen könnten.</a:t>
            </a:r>
          </a:p>
          <a:p>
            <a:pPr marL="361799" lvl="0" indent="7920">
              <a:spcBef>
                <a:spcPts val="400"/>
              </a:spcBef>
              <a:spcAft>
                <a:spcPts val="0"/>
              </a:spcAft>
              <a:buNone/>
            </a:pPr>
            <a:endParaRPr lang="de-DE" b="1" i="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 – Regel 100</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Der Start– Regel 162.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angeordnet und geändert:</a:t>
            </a:r>
          </a:p>
          <a:p>
            <a:pPr marL="0" lvl="0" indent="0">
              <a:spcBef>
                <a:spcPts val="400"/>
              </a:spcBef>
              <a:spcAft>
                <a:spcPts val="0"/>
              </a:spcAft>
              <a:buClr>
                <a:srgbClr val="D4FF45"/>
              </a:buClr>
              <a:buFont typeface="Wingdings 3"/>
              <a:buChar char=""/>
            </a:pPr>
            <a:r>
              <a:rPr lang="de-DE">
                <a:latin typeface="Arial Narrow" pitchFamily="34"/>
              </a:rPr>
              <a:t>Ein Läufer, der seine vollständige und endgültige Startstellung eingenommen hat, darf erst mit seinem Start beginnen, nachdem er das Startsignal erhalten hat. Wenn er damit nach Meinung des Starters</a:t>
            </a:r>
            <a:r>
              <a:rPr lang="de-DE" b="1">
                <a:latin typeface="Arial Narrow" pitchFamily="34"/>
              </a:rPr>
              <a:t> (einschließlich wie in Regel 129.6)</a:t>
            </a:r>
            <a:r>
              <a:rPr lang="de-DE">
                <a:latin typeface="Arial Narrow" pitchFamily="34"/>
              </a:rPr>
              <a:t> </a:t>
            </a:r>
            <a:r>
              <a:rPr lang="de-DE" strike="sngStrike">
                <a:latin typeface="Arial Narrow" pitchFamily="34"/>
              </a:rPr>
              <a:t>oder des Rückstarters </a:t>
            </a:r>
            <a:r>
              <a:rPr lang="de-DE">
                <a:latin typeface="Arial Narrow" pitchFamily="34"/>
              </a:rPr>
              <a:t>früher begonnen hat, ist dies </a:t>
            </a:r>
            <a:r>
              <a:rPr lang="de-DE" strike="sngStrike">
                <a:latin typeface="Arial Narrow" pitchFamily="34"/>
              </a:rPr>
              <a:t>als</a:t>
            </a:r>
            <a:r>
              <a:rPr lang="de-DE">
                <a:latin typeface="Arial Narrow" pitchFamily="34"/>
              </a:rPr>
              <a:t> ein Fehlstart </a:t>
            </a:r>
            <a:r>
              <a:rPr lang="de-DE" strike="sngStrike">
                <a:latin typeface="Arial Narrow" pitchFamily="34"/>
              </a:rPr>
              <a:t>zu betrachten</a:t>
            </a:r>
            <a:r>
              <a:rPr lang="de-DE">
                <a:latin typeface="Arial Narrow" pitchFamily="34"/>
              </a:rPr>
              <a:t>.</a:t>
            </a:r>
          </a:p>
          <a:p>
            <a:pPr marL="0" lvl="0" indent="0">
              <a:spcBef>
                <a:spcPts val="400"/>
              </a:spcBef>
              <a:spcAft>
                <a:spcPts val="0"/>
              </a:spcAft>
              <a:buClr>
                <a:srgbClr val="D4FF45"/>
              </a:buClr>
              <a:buFont typeface="Wingdings 3"/>
              <a:buChar char=""/>
            </a:pPr>
            <a:r>
              <a:rPr lang="de-DE" b="1" i="1">
                <a:latin typeface="Arial Narrow" pitchFamily="34"/>
              </a:rPr>
              <a:t>Anmerkung 1: </a:t>
            </a:r>
            <a:r>
              <a:rPr lang="de-DE" i="1">
                <a:latin typeface="Arial Narrow" pitchFamily="34"/>
              </a:rPr>
              <a:t>Eine Bewegung eines Läufers ist nur dann als Beginn seines Starts zu betrachten, wenn ein Fuß oder beide Füße den Kontakt mit den Fußstützen des Startblocks oder die Hand/Hände des Athleten den Kontakt zum Boden verlieren. Solche Umstände können gegebenenfalls zu einer Verwarnung oder Disqualifikation wegen unsportlichem Verhalten führen.</a:t>
            </a:r>
            <a:br>
              <a:rPr lang="de-DE" i="1">
                <a:latin typeface="Arial Narrow" pitchFamily="34"/>
              </a:rPr>
            </a:br>
            <a:r>
              <a:rPr lang="de-DE" b="1" i="1">
                <a:latin typeface="Arial Narrow" pitchFamily="34"/>
              </a:rPr>
              <a:t>Wenn der Starter jedoch entscheidet, dass ein Athlet vor Erhalt des Startsignals mit einer Bewegung begonnen hat, die nicht gestoppt und in den Beginn des Starts fortgeführt wurde, ist dies ein Fehlstart.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Start– Regel 162.7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Der Start– Regel 162.9">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angeordnet und geändert:</a:t>
            </a:r>
          </a:p>
          <a:p>
            <a:pPr marL="0" lvl="0" indent="0">
              <a:spcBef>
                <a:spcPts val="400"/>
              </a:spcBef>
              <a:spcAft>
                <a:spcPts val="0"/>
              </a:spcAft>
              <a:buClr>
                <a:srgbClr val="D4FF45"/>
              </a:buClr>
              <a:buFont typeface="Wingdings 3"/>
              <a:buChar char=""/>
            </a:pPr>
            <a:r>
              <a:rPr lang="de-DE" b="1">
                <a:latin typeface="Arial Narrow" pitchFamily="34"/>
              </a:rPr>
              <a:t>…</a:t>
            </a:r>
            <a:br>
              <a:rPr lang="de-DE" b="1">
                <a:latin typeface="Arial Narrow" pitchFamily="34"/>
              </a:rPr>
            </a:br>
            <a:r>
              <a:rPr lang="de-DE" b="1">
                <a:latin typeface="Arial Narrow" pitchFamily="34"/>
              </a:rPr>
              <a:t>Wenn Bahnkästen verwendet werden, soll immer dann, wenn den für den Fehlstart verantwortlichen Läufern eine Karte gezeigt wird, die entsprechende Anzeige aufgezogen werden.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Start– Regel 162.9</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Der Lauf – Regel 163.2 a">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angeordnet und geändert:</a:t>
            </a:r>
          </a:p>
          <a:p>
            <a:pPr marL="0" lvl="0" indent="0">
              <a:spcBef>
                <a:spcPts val="400"/>
              </a:spcBef>
              <a:spcAft>
                <a:spcPts val="0"/>
              </a:spcAft>
              <a:buClr>
                <a:srgbClr val="D4FF45"/>
              </a:buClr>
              <a:buFont typeface="Wingdings 3"/>
              <a:buChar char=""/>
            </a:pPr>
            <a:r>
              <a:rPr lang="de-DE">
                <a:latin typeface="Arial Narrow" pitchFamily="34"/>
              </a:rPr>
              <a:t>a das Rempeln oder Sperren als unbeabsichtigt betrachtet wird oder anderweitig als durch einen Läufer verursacht ist, kann der Schiedsrichter, wenn er der Meinung ist, dass ein Läufer oder seine Staffelmannschaft einen deutlichen Nachteil erlitten hat,</a:t>
            </a:r>
            <a:r>
              <a:rPr lang="de-DE" b="1">
                <a:latin typeface="Arial Narrow" pitchFamily="34"/>
              </a:rPr>
              <a:t> in Übereinstimmung mit Regel 125.7 oder 146.4</a:t>
            </a:r>
            <a:r>
              <a:rPr lang="de-DE">
                <a:latin typeface="Arial Narrow" pitchFamily="34"/>
              </a:rPr>
              <a:t> den Lauf wiederholen lassen </a:t>
            </a:r>
            <a:r>
              <a:rPr lang="de-DE" b="1">
                <a:latin typeface="Arial Narrow" pitchFamily="34"/>
              </a:rPr>
              <a:t>(für einen, einige oder alle Läufer</a:t>
            </a:r>
            <a:r>
              <a:rPr lang="de-DE">
                <a:latin typeface="Arial Narrow" pitchFamily="34"/>
              </a:rPr>
              <a:t>)oder dem Läufer oder der Staffelmannschaft die Teilnahme in einem Lauf der folgenden Runde erlauben;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Lauf – Regel 163.2 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Der Lauf – Regel 163.2 b">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b ein anderer Läufer durch den Schiedsrichter als verantwortlich für das Rempeln oder Sperren festgestellt wird, muss dieser oder dessen Staffelmannschaft von diesem Lauf disqualifiziert werden. Der Schiedsrichter kann, wenn er der Meinung ist, dass ein Läufer oder dessen Staffelmannschaft einen deutlichen Nachteil erlitten hat, </a:t>
            </a:r>
            <a:r>
              <a:rPr lang="de-DE" b="1">
                <a:latin typeface="Arial Narrow" pitchFamily="34"/>
              </a:rPr>
              <a:t>in Übereinstimmung mit Regel 125.7</a:t>
            </a:r>
            <a:r>
              <a:rPr lang="de-DE">
                <a:latin typeface="Arial Narrow" pitchFamily="34"/>
              </a:rPr>
              <a:t>, den Lauf </a:t>
            </a:r>
            <a:r>
              <a:rPr lang="de-DE" b="1">
                <a:latin typeface="Arial Narrow" pitchFamily="34"/>
              </a:rPr>
              <a:t>(für einen, einige oder alle Läufer)</a:t>
            </a:r>
            <a:r>
              <a:rPr lang="de-DE">
                <a:latin typeface="Arial Narrow" pitchFamily="34"/>
              </a:rPr>
              <a:t> unter Ausschluss des disqualifizierten Läufers oder der Staffelmannschaft wiederholen lassen oder jedem betroffenen Läufer oder jeder betroffenen Staffelmannschaft (außer dem disqualifizierten Läufer oder der Staffelmannschaft) die Teilnahme in einem Lauf der folgenden Runde erlauben.</a:t>
            </a:r>
            <a:br>
              <a:rPr lang="de-DE">
                <a:latin typeface="Arial Narrow" pitchFamily="34"/>
              </a:rPr>
            </a:br>
            <a:r>
              <a:rPr lang="de-DE" b="1" i="1">
                <a:latin typeface="Arial Narrow" pitchFamily="34"/>
              </a:rPr>
              <a:t>Anmerkung:</a:t>
            </a:r>
            <a:r>
              <a:rPr lang="de-DE" b="1">
                <a:latin typeface="Arial Narrow" pitchFamily="34"/>
              </a:rPr>
              <a:t> </a:t>
            </a:r>
            <a:r>
              <a:rPr lang="de-DE" b="1" i="1">
                <a:latin typeface="Arial Narrow" pitchFamily="34"/>
              </a:rPr>
              <a:t>in gravierenden Fällen darf auch Regel 145.2 angewandt werden</a:t>
            </a:r>
            <a:r>
              <a:rPr lang="de-DE" b="1">
                <a:latin typeface="Arial Narrow" pitchFamily="34"/>
              </a:rPr>
              <a:t>.</a:t>
            </a:r>
            <a:r>
              <a:rPr lang="de-DE">
                <a:latin typeface="Arial Narrow" pitchFamily="34"/>
              </a:rPr>
              <a:t> </a:t>
            </a:r>
            <a:br>
              <a:rPr lang="de-DE">
                <a:latin typeface="Arial Narrow" pitchFamily="34"/>
              </a:rPr>
            </a:br>
            <a:r>
              <a:rPr lang="de-DE">
                <a:latin typeface="Arial Narrow" pitchFamily="34"/>
              </a:rPr>
              <a:t>In beiden Fällen Regel 163.2a und b soll ein solcher Läufer den Lauf normalerweise in ehrlichem Bemühen beendet haben.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Lauf – Regel 163.2 b</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Der Lauf – Regel 163.4">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Ein Läufer ist nicht zu disqualifizieren, wenn er</a:t>
            </a:r>
            <a:br>
              <a:rPr lang="de-DE">
                <a:latin typeface="Arial Narrow" pitchFamily="34"/>
              </a:rPr>
            </a:br>
            <a:r>
              <a:rPr lang="de-DE">
                <a:latin typeface="Arial Narrow" pitchFamily="34"/>
              </a:rPr>
              <a:t>a von einer anderen Person gestoßen oder gezwungen wird, außerhalb seiner Einzelbahn oder auf oder innerhalb der Bordkante bzw. der Markierungslinie, die die Begrenzung darstellt, zu treten oder zu laufen oder</a:t>
            </a:r>
            <a:br>
              <a:rPr lang="de-DE">
                <a:latin typeface="Arial Narrow" pitchFamily="34"/>
              </a:rPr>
            </a:br>
            <a:r>
              <a:rPr lang="de-DE">
                <a:latin typeface="Arial Narrow" pitchFamily="34"/>
              </a:rPr>
              <a:t>b auf der Geraden außerhalb seiner Einzelbahn, irgendeinem geraden Teil der Abzweigung von der Rundbahn zum Wassergraben oder in der Kurve außerhalb der äußeren Begrenzung seiner Einzelbahn tritt oder läuft, </a:t>
            </a:r>
            <a:br>
              <a:rPr lang="de-DE">
                <a:latin typeface="Arial Narrow" pitchFamily="34"/>
              </a:rPr>
            </a:br>
            <a:r>
              <a:rPr lang="de-DE">
                <a:latin typeface="Arial Narrow" pitchFamily="34"/>
              </a:rPr>
              <a:t>dadurch keinen wesentlichen Vorteil gewinnt und dabei keinen anderen Läufer rempelt oder sperrt, um ihn am Fortkommen zu hindern. </a:t>
            </a:r>
            <a:r>
              <a:rPr lang="de-DE" b="1">
                <a:latin typeface="Arial Narrow" pitchFamily="34"/>
              </a:rPr>
              <a:t>Wenn ein wesentlicher Vorteil gewonnen wird, ist der Läufer zu disqualifizieren.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Lauf – Regel 163.4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Der Lauf – Regel 163.15">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Unterpunkt hinzugefügt:</a:t>
            </a:r>
          </a:p>
          <a:p>
            <a:pPr marL="0" lvl="0" indent="0">
              <a:spcBef>
                <a:spcPts val="400"/>
              </a:spcBef>
              <a:spcAft>
                <a:spcPts val="0"/>
              </a:spcAft>
              <a:buClr>
                <a:srgbClr val="D4FF45"/>
              </a:buClr>
              <a:buFont typeface="Wingdings 3"/>
              <a:buChar char=""/>
            </a:pPr>
            <a:r>
              <a:rPr lang="de-DE">
                <a:latin typeface="Arial Narrow" pitchFamily="34"/>
              </a:rPr>
              <a:t>Erfrischungen</a:t>
            </a:r>
            <a:r>
              <a:rPr lang="de-DE" b="1">
                <a:latin typeface="Arial Narrow" pitchFamily="34"/>
              </a:rPr>
              <a:t/>
            </a:r>
            <a:br>
              <a:rPr lang="de-DE" b="1">
                <a:latin typeface="Arial Narrow" pitchFamily="34"/>
              </a:rPr>
            </a:br>
            <a:r>
              <a:rPr lang="de-DE" b="1">
                <a:latin typeface="Arial Narrow" pitchFamily="34"/>
              </a:rPr>
              <a:t>(c)	</a:t>
            </a:r>
            <a:r>
              <a:rPr lang="de-DE">
                <a:latin typeface="Arial Narrow" pitchFamily="34"/>
              </a:rPr>
              <a:t> Ein Läufer, der Verpflegung oder Wasser an einem anderen Ort als den offiziellen Stationen aufnimmt oder erhält (außer wo das aus medizinischen Gründen durch oder unter Leitung von Wettkampfoffiziellen gestellt wird) oder wenn er Verpflegung von einem anderen Läufer nimmt, sollte beim ersten solchen Verstoß durch den Schiedsrichter normalerweise durch Zeigen einer gelben Karte verwarnt werden. Bei einem zweiten Verstoß muss der Schiedsrichter den Läufer disqualifizieren, normalerweise durch Zeigen einer Roten Karte. Der Läufer muss dann sofort die Wettkampfstrecke verlassen</a:t>
            </a:r>
            <a:r>
              <a:rPr lang="de-DE" b="1">
                <a:latin typeface="Arial Narrow" pitchFamily="34"/>
              </a:rPr>
              <a:t>.</a:t>
            </a:r>
          </a:p>
          <a:p>
            <a:pPr marL="0" lvl="0" indent="0">
              <a:spcBef>
                <a:spcPts val="400"/>
              </a:spcBef>
              <a:spcAft>
                <a:spcPts val="0"/>
              </a:spcAft>
              <a:buClr>
                <a:srgbClr val="D4FF45"/>
              </a:buClr>
              <a:buFont typeface="Wingdings 3"/>
              <a:buChar char=""/>
            </a:pPr>
            <a:r>
              <a:rPr lang="de-DE" b="1" i="1">
                <a:latin typeface="Arial Narrow" pitchFamily="34"/>
              </a:rPr>
              <a:t>Anmerkung: Ein Läufer darf Verpflegung, Wasser oder Schwämme von einem anderen Läufer erhalten oder weitergeben, vorausgesetzt es wird vom Start an getragen bzw.  an einer offiziellen Station aufgenommen oder erhalten. Jedoch kann jede fortgesetzte so geartete Unterstützung von einem Läufer an einen oder mehrere andere Läufer als unfaire Hilfe angesehen werden und es können Verwarnungen und/oder Disqualifikationen wie oben beschrieben ausgesprochen werden.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Der Lauf – Regel 163.15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Zeitmessung und Zielbild – Regel 165.24 f">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Transpondersystem</a:t>
            </a:r>
            <a:r>
              <a:rPr lang="de-DE" b="1">
                <a:latin typeface="Arial Narrow" pitchFamily="34"/>
              </a:rPr>
              <a:t/>
            </a:r>
            <a:br>
              <a:rPr lang="de-DE" b="1">
                <a:latin typeface="Arial Narrow" pitchFamily="34"/>
              </a:rPr>
            </a:br>
            <a:r>
              <a:rPr lang="de-DE">
                <a:latin typeface="Arial Narrow" pitchFamily="34"/>
              </a:rPr>
              <a:t>f Bei der Ermittlung der offiziellen Einlaufreihenfolge und der Zeiten </a:t>
            </a:r>
            <a:r>
              <a:rPr lang="de-DE" strike="sngStrike">
                <a:latin typeface="Arial Narrow" pitchFamily="34"/>
              </a:rPr>
              <a:t>sollen</a:t>
            </a:r>
            <a:r>
              <a:rPr lang="de-DE">
                <a:latin typeface="Arial Narrow" pitchFamily="34"/>
              </a:rPr>
              <a:t> </a:t>
            </a:r>
            <a:r>
              <a:rPr lang="de-DE" b="1">
                <a:latin typeface="Arial Narrow" pitchFamily="34"/>
              </a:rPr>
              <a:t>sind</a:t>
            </a:r>
            <a:r>
              <a:rPr lang="de-DE">
                <a:latin typeface="Arial Narrow" pitchFamily="34"/>
              </a:rPr>
              <a:t>, wenn </a:t>
            </a:r>
            <a:r>
              <a:rPr lang="de-DE" strike="sngStrike">
                <a:latin typeface="Arial Narrow" pitchFamily="34"/>
              </a:rPr>
              <a:t>nötig</a:t>
            </a:r>
            <a:r>
              <a:rPr lang="de-DE">
                <a:latin typeface="Arial Narrow" pitchFamily="34"/>
              </a:rPr>
              <a:t> </a:t>
            </a:r>
            <a:r>
              <a:rPr lang="de-DE" b="1">
                <a:latin typeface="Arial Narrow" pitchFamily="34"/>
              </a:rPr>
              <a:t>gefordert</a:t>
            </a:r>
            <a:r>
              <a:rPr lang="de-DE">
                <a:latin typeface="Arial Narrow" pitchFamily="34"/>
              </a:rPr>
              <a:t>, die Bestimmungen in Regel 164.2 und 165.2 zu berücksichtigen</a:t>
            </a:r>
            <a:r>
              <a:rPr lang="de-DE" b="1" i="1">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Zeitmessung und Zielbild – Regel 165.24 f</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a hinzugefügt und Tabellen entfernt:</a:t>
            </a:r>
          </a:p>
          <a:p>
            <a:pPr marL="0" lvl="0" indent="0">
              <a:spcBef>
                <a:spcPts val="400"/>
              </a:spcBef>
              <a:spcAft>
                <a:spcPts val="0"/>
              </a:spcAft>
              <a:buClr>
                <a:srgbClr val="D4FF45"/>
              </a:buClr>
              <a:buFont typeface="Wingdings 3"/>
              <a:buChar char=""/>
            </a:pPr>
            <a:r>
              <a:rPr lang="de-DE" b="1">
                <a:latin typeface="Arial Narrow" pitchFamily="34"/>
              </a:rPr>
              <a:t>a Die Bestimmungen jeder Veranstaltung sollen Tabellen enthalten, die, wenn keine außergewöhnlichen Umstände vorliegen, benutzt werden sollen, um die Zahl der Runden, die Zahl der Läufe in jeder Runde und den Qualifikationsmodus (d.h. das Weiterkommen über Platz und Zeit) festzulegen. Diese Information ist auch für jede vorgeschaltete Qualifikation bereitzustellen.</a:t>
            </a:r>
            <a:br>
              <a:rPr lang="de-DE" b="1">
                <a:latin typeface="Arial Narrow" pitchFamily="34"/>
              </a:rPr>
            </a:br>
            <a:r>
              <a:rPr lang="de-DE" b="1">
                <a:latin typeface="Arial Narrow" pitchFamily="34"/>
              </a:rPr>
              <a:t>Tabellen, die bei Fehlen entsprechender Bestimmungen oder anderer Festlegungen durch den Organisator, genutzt werden können, werden auf der IAAF Webseite veröffentlicht.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Setzen, Auslosen und Qualifikation bei Bahnwettbewerben – Regel 166.2 a und 215.1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b="1">
                <a:latin typeface="Arial Narrow" pitchFamily="34"/>
              </a:rPr>
              <a:t>b </a:t>
            </a:r>
            <a:r>
              <a:rPr lang="de-DE">
                <a:latin typeface="Arial Narrow" pitchFamily="34"/>
              </a:rPr>
              <a:t>So weit wie möglich sind die Läufer oder die Mannschaften eines </a:t>
            </a:r>
            <a:r>
              <a:rPr lang="de-DE" strike="sngStrike">
                <a:latin typeface="Arial Narrow" pitchFamily="34"/>
              </a:rPr>
              <a:t>Nation</a:t>
            </a:r>
            <a:r>
              <a:rPr lang="de-DE">
                <a:latin typeface="Arial Narrow" pitchFamily="34"/>
              </a:rPr>
              <a:t> </a:t>
            </a:r>
            <a:r>
              <a:rPr lang="de-DE" b="1">
                <a:latin typeface="Arial Narrow" pitchFamily="34"/>
              </a:rPr>
              <a:t>Mitgliedsverbandes</a:t>
            </a:r>
            <a:r>
              <a:rPr lang="de-DE">
                <a:latin typeface="Arial Narrow" pitchFamily="34"/>
              </a:rPr>
              <a:t> und die Läufer mit den besten Leistungen bei allen </a:t>
            </a:r>
            <a:r>
              <a:rPr lang="de-DE" b="1">
                <a:latin typeface="Arial Narrow" pitchFamily="34"/>
              </a:rPr>
              <a:t>Qualifikations</a:t>
            </a:r>
            <a:r>
              <a:rPr lang="de-DE">
                <a:latin typeface="Arial Narrow" pitchFamily="34"/>
              </a:rPr>
              <a:t>runden der Veranstaltung in verschiedene Läufe einzuteilen. Bei der Anwendung dieser Regel nach der ersten Runde soll der notwendige Austausch von Läufern zwischen einzelnen Läufen so weit wie möglich zwischen Läufern erfolgen, </a:t>
            </a:r>
            <a:r>
              <a:rPr lang="de-DE" b="1">
                <a:latin typeface="Arial Narrow" pitchFamily="34"/>
              </a:rPr>
              <a:t>die in der selben „Gruppe von Bahnen“ entsprechend Regel 166.4 b gesetzt sind.</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Setzen, Auslosen und Qualifikation bei Bahnwettbewerben – Regel 166.2 b</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 von Anmerkung 1 zu c:</a:t>
            </a:r>
          </a:p>
          <a:p>
            <a:pPr marL="0" lvl="0" indent="0">
              <a:spcBef>
                <a:spcPts val="400"/>
              </a:spcBef>
              <a:spcAft>
                <a:spcPts val="0"/>
              </a:spcAft>
              <a:buClr>
                <a:srgbClr val="D4FF45"/>
              </a:buClr>
              <a:buFont typeface="Wingdings 3"/>
              <a:buChar char=""/>
            </a:pPr>
            <a:r>
              <a:rPr lang="de-DE" b="1">
                <a:latin typeface="Arial Narrow" pitchFamily="34"/>
              </a:rPr>
              <a:t>c </a:t>
            </a:r>
            <a:r>
              <a:rPr lang="de-DE">
                <a:latin typeface="Arial Narrow" pitchFamily="34"/>
              </a:rPr>
              <a:t>Sind Vorläufe durchzuführen, wird empfohlen, möglichst viele Informationen zum Leistungsstand der Läufer zu berücksichtigen, um die Läufe so einzuteilen, dass normalerweise die Besten das Finale erreichen</a:t>
            </a:r>
            <a:r>
              <a:rPr lang="de-DE" b="1">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Setzen, Auslosen und Qualifikation bei Bahnwettbewerben – Regel 166.2 c</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name="Technischer Delegierter – Regel 112 h, i">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 neuer Unterpunkt hinzugefügt:</a:t>
            </a:r>
          </a:p>
          <a:p>
            <a:pPr marL="361799" lvl="0" indent="7920" algn="just">
              <a:spcBef>
                <a:spcPts val="400"/>
              </a:spcBef>
              <a:spcAft>
                <a:spcPts val="0"/>
              </a:spcAft>
              <a:buNone/>
            </a:pPr>
            <a:r>
              <a:rPr lang="de-DE" b="1">
                <a:latin typeface="Open Sans" pitchFamily="34"/>
              </a:rPr>
              <a:t>h wenn notwendig, ist er der Vorsitzende der Technischen Besprechung und .</a:t>
            </a:r>
          </a:p>
          <a:p>
            <a:pPr marL="722159" lvl="0" indent="-352080" algn="just">
              <a:spcBef>
                <a:spcPts val="400"/>
              </a:spcBef>
              <a:spcAft>
                <a:spcPts val="0"/>
              </a:spcAft>
              <a:buNone/>
            </a:pPr>
            <a:r>
              <a:rPr lang="de-DE" b="1">
                <a:latin typeface="Open Sans" pitchFamily="34"/>
              </a:rPr>
              <a:t>i stellt die Übermittlung des schriftlichen Berichts in Vorbereitung des Wettkampfes  und nach Abschluss der Durchführung einschließlich der Empfehlungen für zukünftige Veranstaltungen sicher.</a:t>
            </a:r>
          </a:p>
        </p:txBody>
      </p:sp>
      <p:sp>
        <p:nvSpPr>
          <p:cNvPr id="3" name="Titel 2"/>
          <p:cNvSpPr txBox="1">
            <a:spLocks noGrp="1"/>
          </p:cNvSpPr>
          <p:nvPr>
            <p:ph type="title" idx="4294967295"/>
          </p:nvPr>
        </p:nvSpPr>
        <p:spPr>
          <a:xfrm>
            <a:off x="609480" y="260640"/>
            <a:ext cx="8798400" cy="1142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Technischer Delegierter – Regel 112 h, 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hinzugefügt:</a:t>
            </a:r>
          </a:p>
          <a:p>
            <a:pPr marL="0" lvl="0" indent="0">
              <a:spcBef>
                <a:spcPts val="400"/>
              </a:spcBef>
              <a:spcAft>
                <a:spcPts val="0"/>
              </a:spcAft>
              <a:buClr>
                <a:srgbClr val="D4FF45"/>
              </a:buClr>
              <a:buFont typeface="Wingdings 3"/>
              <a:buChar char=""/>
            </a:pPr>
            <a:r>
              <a:rPr lang="de-DE" b="1" i="1">
                <a:latin typeface="Arial Narrow" pitchFamily="34"/>
              </a:rPr>
              <a:t>Einladungssportfeste</a:t>
            </a:r>
          </a:p>
          <a:p>
            <a:pPr marL="0" lvl="0" indent="0">
              <a:spcBef>
                <a:spcPts val="400"/>
              </a:spcBef>
              <a:spcAft>
                <a:spcPts val="0"/>
              </a:spcAft>
              <a:buClr>
                <a:srgbClr val="D4FF45"/>
              </a:buClr>
              <a:buFont typeface="Wingdings 3"/>
              <a:buChar char=""/>
            </a:pPr>
            <a:r>
              <a:rPr lang="de-DE" b="1">
                <a:latin typeface="Arial Narrow" pitchFamily="34"/>
              </a:rPr>
              <a:t>9.	Bei Veranstaltungen nach Regel 1.1 e, I und j können Läufer in Übereinstimmung mit den entsprechenden Bestimmungen für die Veranstaltung oder nach anderen durch den Organisator festgelegten Methoden auf Bahnen gesetzt, eingeordnet und/oder verteilt werden. Diese sind den Athleten und ihren Athletenvertretern vorzugsweise vorab mitzuteilen.</a:t>
            </a:r>
            <a:br>
              <a:rPr lang="de-DE" b="1">
                <a:latin typeface="Arial Narrow" pitchFamily="34"/>
              </a:rPr>
            </a:br>
            <a:r>
              <a:rPr lang="de-DE" b="1" i="1">
                <a:latin typeface="Arial Narrow" pitchFamily="34"/>
              </a:rPr>
              <a:t>Nationale Bestimmung (zur Anwendung für nationale Sportfeste wird noch folgen)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Setzen, Auslosen und Qualifikation bei Bahnwettbewerben – Regel 166.9</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Hürdenläufe– Regel 168.5">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Die Hürdenlatte soll mit schwarzen und weißen Streifen oder in anderen kräftigen Kontrastfarben (und auch in Kontrast mit dem umgebenden Umfeld) so gestrichen sein, dass sich die helleren Streifen von mindestens 0,225m Breite an den Außenseiten befinden. </a:t>
            </a:r>
            <a:r>
              <a:rPr lang="de-DE" b="1">
                <a:latin typeface="Arial Narrow" pitchFamily="34"/>
              </a:rPr>
              <a:t>Sie ist so zu färben, dass die Streifen aus Sicht aller Läufer gesehen werden.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Hürdenläufe– Regel 168.5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Hürdenläufe– Regel 168.6">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Alle Hürdenwettbewerbe müssen in Einzelbahnen gelaufen werden. Jeder Läufer muss dabei immer in seiner eigenen Bahn bleiben und über die Hürden in seiner Bahn laufen, ausgenommen von Umständen, die in Regel 163.4 genannt sind. Ein Athlet ist auch zu disqualifizieren, wenn er direkt oder indirekt eine Hürde in einer anderen Bahn umwirft oder wesentlich verschiebt </a:t>
            </a:r>
            <a:r>
              <a:rPr lang="de-DE" b="1">
                <a:latin typeface="Arial Narrow" pitchFamily="34"/>
              </a:rPr>
              <a:t>(außer es hat keine Auswirkung oder Behinderung für irgendeinen Läufer in dem Lauf).</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Hürdenläufe– Regel 168.6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Hürdenläufe– Regel 168.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 und Anmerkung ergänzt:</a:t>
            </a:r>
          </a:p>
          <a:p>
            <a:pPr marL="0" lvl="0" indent="0">
              <a:spcBef>
                <a:spcPts val="400"/>
              </a:spcBef>
              <a:spcAft>
                <a:spcPts val="0"/>
              </a:spcAft>
              <a:buClr>
                <a:srgbClr val="D4FF45"/>
              </a:buClr>
              <a:buFont typeface="Wingdings 3"/>
              <a:buChar char=""/>
            </a:pPr>
            <a:r>
              <a:rPr lang="de-DE">
                <a:latin typeface="Arial Narrow" pitchFamily="34"/>
              </a:rPr>
              <a:t>7. Jeder Läufer muss jede Hürde </a:t>
            </a:r>
            <a:r>
              <a:rPr lang="de-DE" b="1">
                <a:latin typeface="Arial Narrow" pitchFamily="34"/>
              </a:rPr>
              <a:t>überlaufen</a:t>
            </a:r>
            <a:r>
              <a:rPr lang="de-DE">
                <a:latin typeface="Arial Narrow" pitchFamily="34"/>
              </a:rPr>
              <a:t>. Tut er das nicht, führt das zur Disqualifikation.</a:t>
            </a:r>
            <a:br>
              <a:rPr lang="de-DE">
                <a:latin typeface="Arial Narrow" pitchFamily="34"/>
              </a:rPr>
            </a:br>
            <a:r>
              <a:rPr lang="de-DE">
                <a:latin typeface="Arial Narrow" pitchFamily="34"/>
              </a:rPr>
              <a:t>…</a:t>
            </a:r>
            <a:br>
              <a:rPr lang="de-DE">
                <a:latin typeface="Arial Narrow" pitchFamily="34"/>
              </a:rPr>
            </a:br>
            <a:r>
              <a:rPr lang="de-DE" b="1" i="1">
                <a:latin typeface="Arial Narrow" pitchFamily="34"/>
              </a:rPr>
              <a:t>Anmerkung: Vorausgesetzt, dass diese Regel ansonsten eingehalten wird und die Hürde weder verstellt noch in der Höhe reduziert wird (einschließlich des Kippens in jede Richtung), kann ein Läufer die Hürde auf jede Weise überqueren.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Hürdenläufe– Regel 168.7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name="Staffelläufe– Regel 170.3">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3. </a:t>
            </a:r>
            <a:r>
              <a:rPr lang="de-DE" b="1">
                <a:latin typeface="Arial Narrow" pitchFamily="34"/>
              </a:rPr>
              <a:t>Bei der 4 x 100m und der 4 x 200m Staffel und beim ersten und zweiten Wechsel der Schweden-Staffel ist der Wechselraum 30m lang, wobei die Wechselraummitte 20m vom Beginn der Wechselzone entfernt ist. Beim dritten Wechsel der Schweden-Staffel und bei 4 x400m und längeren Staffeln muss j</a:t>
            </a:r>
            <a:r>
              <a:rPr lang="de-DE">
                <a:latin typeface="Arial Narrow" pitchFamily="34"/>
              </a:rPr>
              <a:t>eder Wechselraum 20m lang sein, mit einer Markierung in der Mitte. Die Wechselräume beginnen und enden an den Rändern der Wechselraumlinien, die in Laufrichtung näher zu Startlinie liegen. Für jeden Wechsel in Bahnen hat ein dafür bestimmter Offizieller sicherzustellen, dass die Athleten korrekt in ihren Wechselräumen stehen </a:t>
            </a:r>
            <a:r>
              <a:rPr lang="de-DE" b="1" strike="sngStrike">
                <a:latin typeface="Arial Narrow" pitchFamily="34"/>
              </a:rPr>
              <a:t>und Kenntnis von einem anwendbaren Wechselvorlauf haben</a:t>
            </a:r>
            <a:r>
              <a:rPr lang="de-DE">
                <a:latin typeface="Arial Narrow" pitchFamily="34"/>
              </a:rPr>
              <a:t>. Der bestimmte Offizielle hat sicherzustellen, dass Regel 170.4 beachtet wird</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Staffelläufe– Regel 170.3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name="Staffelläufe– Regel 170.4">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4. Wird eine Staffel ganz oder teilweise in Bahnen gelaufen, kann der Wettkämpfer in seiner Bahn eine Kontrollmarke anbringen. Dazu kann er Klebeband von maximal 5cm x 40cm benutzen, das in seiner Farbe nicht mit anderen ständigen Markierungen verwechselt werden kann. Andere Kontrollmarken dürfen nicht benutzt werden</a:t>
            </a:r>
          </a:p>
          <a:p>
            <a:pPr marL="0" lvl="0" indent="0">
              <a:spcBef>
                <a:spcPts val="400"/>
              </a:spcBef>
              <a:spcAft>
                <a:spcPts val="0"/>
              </a:spcAft>
              <a:buClr>
                <a:srgbClr val="D4FF45"/>
              </a:buClr>
              <a:buFont typeface="Wingdings 3"/>
              <a:buChar char=""/>
            </a:pPr>
            <a:r>
              <a:rPr lang="de-DE" b="1">
                <a:latin typeface="Arial Narrow" pitchFamily="34"/>
              </a:rPr>
              <a:t>Die Kampfrichter weisen den/die betreffenden Läufer an, die nicht der Regel entsprechende Markierung zu entfernen oder anzupassen. Wenn diese der Aufforderung nicht nachkommen, entfernen die Kampfrichter diese Markierungen.</a:t>
            </a:r>
          </a:p>
          <a:p>
            <a:pPr marL="0" lvl="0" indent="0">
              <a:spcBef>
                <a:spcPts val="400"/>
              </a:spcBef>
              <a:spcAft>
                <a:spcPts val="0"/>
              </a:spcAft>
              <a:buClr>
                <a:srgbClr val="D4FF45"/>
              </a:buClr>
              <a:buFont typeface="Wingdings 3"/>
              <a:buChar char=""/>
            </a:pPr>
            <a:r>
              <a:rPr lang="de-DE" b="1" i="1">
                <a:latin typeface="Arial Narrow" pitchFamily="34"/>
              </a:rPr>
              <a:t>Anmerkung: Gravierende Fälle können zudem nach Regel 145.2 behandelt werden.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Staffelläufe– Regel 170.4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Staffelläufe– Regel 170.8">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8. </a:t>
            </a:r>
            <a:r>
              <a:rPr lang="de-DE" b="1">
                <a:latin typeface="Arial Narrow" pitchFamily="34"/>
              </a:rPr>
              <a:t>Bis zu dem Moment, in dem der Staffelstab ausschließlich in der Hand des übernehmenden Läufers ist, ist Regel 163.3 nur auf den ankommenden Läufer anzuwenden. Danach ist sie nur für den übernehmenden Läufer anzuwenden.</a:t>
            </a:r>
            <a:br>
              <a:rPr lang="de-DE" b="1">
                <a:latin typeface="Arial Narrow" pitchFamily="34"/>
              </a:rPr>
            </a:br>
            <a:r>
              <a:rPr lang="de-DE" b="1">
                <a:latin typeface="Arial Narrow" pitchFamily="34"/>
              </a:rPr>
              <a:t>Zudem </a:t>
            </a:r>
            <a:r>
              <a:rPr lang="de-DE">
                <a:latin typeface="Arial Narrow" pitchFamily="34"/>
              </a:rPr>
              <a:t>sollen die Wettkämpfer vor und/oder nach der Übergabe des Staffelstabs in ihren Bahnen bleiben oder ihre Position beibehalten, bis die Bahn frei ist, um andere Wettkämpfer nicht zu behindern. Die Regeln 163.3 und 163.4 dürfen auf solche Läufer nicht angewandt werden. Sollte </a:t>
            </a:r>
            <a:r>
              <a:rPr lang="de-DE" b="1">
                <a:latin typeface="Arial Narrow" pitchFamily="34"/>
              </a:rPr>
              <a:t>jedoch</a:t>
            </a:r>
            <a:r>
              <a:rPr lang="de-DE">
                <a:latin typeface="Arial Narrow" pitchFamily="34"/>
              </a:rPr>
              <a:t> ein Läufer ein Mitglied einer anderen Mannschaft dadurch behindern, </a:t>
            </a:r>
            <a:r>
              <a:rPr lang="de-DE" b="1">
                <a:latin typeface="Arial Narrow" pitchFamily="34"/>
              </a:rPr>
              <a:t>einschließlich </a:t>
            </a:r>
            <a:r>
              <a:rPr lang="de-DE">
                <a:latin typeface="Arial Narrow" pitchFamily="34"/>
              </a:rPr>
              <a:t>dass er </a:t>
            </a:r>
            <a:r>
              <a:rPr lang="de-DE" strike="sngStrike">
                <a:latin typeface="Arial Narrow" pitchFamily="34"/>
              </a:rPr>
              <a:t>nach Beendigung seiner Teilstrecke </a:t>
            </a:r>
            <a:r>
              <a:rPr lang="de-DE">
                <a:latin typeface="Arial Narrow" pitchFamily="34"/>
              </a:rPr>
              <a:t>seine Position oder seine Bahn verlässt, ist Regel 163.2 anzuwenden.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Staffelläufe– Regel 170.8</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name="Staffelläufe– Regel 170.1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11.	 Die Zusammensetzung einer Staffelmannschaft und die Reihenfolge in der sie läuft sind spätestens eine Stunde vor der bekanntgegebenen ersten Callroomzeit </a:t>
            </a:r>
            <a:r>
              <a:rPr lang="de-DE" b="1">
                <a:latin typeface="Arial Narrow" pitchFamily="34"/>
              </a:rPr>
              <a:t>(die Zeit, zu der die Läufer im Callroom sein müssen) </a:t>
            </a:r>
            <a:r>
              <a:rPr lang="de-DE">
                <a:latin typeface="Arial Narrow" pitchFamily="34"/>
              </a:rPr>
              <a:t>für den ersten Lauf jeder Runde offiziell zu melden. Spätere Änderungen müssen durch einen vom Organisationskomitee/Veranstalter berufenen medizinischen Offiziellen überprüft und bestätigt werden. Dies kann spätestens bis zur Final Call Zeit </a:t>
            </a:r>
            <a:r>
              <a:rPr lang="de-DE" b="1">
                <a:latin typeface="Arial Narrow" pitchFamily="34"/>
              </a:rPr>
              <a:t>(die Zeit, zu der die Läufer den Callroom planmäßig verlassen sollen) </a:t>
            </a:r>
            <a:r>
              <a:rPr lang="de-DE">
                <a:latin typeface="Arial Narrow" pitchFamily="34"/>
              </a:rPr>
              <a:t>des Laufes, in dem die betreffende Mannschaft teilnimmt, erfolgen. Die Mannschaft hat in der namentlich genannten und angegebenen Reihenfolge zu laufen. Befolgt eine Mannschaft diese Regel nicht, ist sie zu disqualifizieren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Staffelläufe– Regel 170.11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name="Staffelläufe– Regel 170.1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b="1">
                <a:latin typeface="Arial Narrow" pitchFamily="34"/>
              </a:rPr>
              <a:t>17. Wenn ein Athlet die Regel 170.13, 170.14, 170.15 oder 170.16(a) nicht befolgt, ist sein Team zu disqualifizieren.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Staffelläufe– Regel 170.17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name="Allgemeine Bestimmungen - Technische Wettbewerbe – Regel 180.5">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Wettkampfreihenfolge und Versuche</a:t>
            </a:r>
          </a:p>
          <a:p>
            <a:pPr marL="0" lvl="0" indent="0">
              <a:spcBef>
                <a:spcPts val="400"/>
              </a:spcBef>
              <a:spcAft>
                <a:spcPts val="0"/>
              </a:spcAft>
              <a:buClr>
                <a:srgbClr val="D4FF45"/>
              </a:buClr>
              <a:buFont typeface="Wingdings 3"/>
              <a:buChar char=""/>
            </a:pPr>
            <a:r>
              <a:rPr lang="de-DE" b="1">
                <a:latin typeface="Arial Narrow" pitchFamily="34"/>
              </a:rPr>
              <a:t>5. Außer wenn Regel 180.6 gilt,</a:t>
            </a:r>
            <a:r>
              <a:rPr lang="de-DE">
                <a:latin typeface="Arial Narrow" pitchFamily="34"/>
              </a:rPr>
              <a:t> führen die Wettkämpfer ihre Versuche in der ausgelosten Reihenfolge aus.</a:t>
            </a:r>
            <a:br>
              <a:rPr lang="de-DE">
                <a:latin typeface="Arial Narrow" pitchFamily="34"/>
              </a:rPr>
            </a:br>
            <a:r>
              <a:rPr lang="de-DE" b="1">
                <a:latin typeface="Arial Narrow" pitchFamily="34"/>
              </a:rPr>
              <a:t>Wenn ein Wettkämpfer eigenmächtig einen Versuch in einer Reihenfolge abweichend von der vorher festgelegten durchführt, sind Regel 125.5 und 145.2 anzuwenden. Im Falle der Verwarnung bleibt das Ergebnis des Versuches (gültig oder ungültig) bestehen. </a:t>
            </a:r>
            <a:r>
              <a:rPr lang="de-DE">
                <a:latin typeface="Arial Narrow" pitchFamily="34"/>
              </a:rPr>
              <a:t>Finden Qualifikationsrunden statt, muss für das Finale neu ausgelost werden.  </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Leiter Veranstaltungspräsentation – Regel 124">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Unterpunkt aus Regel 134 hinzugefügt:</a:t>
            </a:r>
          </a:p>
          <a:p>
            <a:pPr marL="0" lvl="0" indent="0">
              <a:spcBef>
                <a:spcPts val="400"/>
              </a:spcBef>
              <a:spcAft>
                <a:spcPts val="0"/>
              </a:spcAft>
              <a:buClr>
                <a:srgbClr val="000000"/>
              </a:buClr>
              <a:buFont typeface="Wingdings 3"/>
              <a:buChar char=""/>
            </a:pPr>
            <a:r>
              <a:rPr lang="de-DE" b="1">
                <a:latin typeface="Open Sans" pitchFamily="34"/>
              </a:rPr>
              <a:t>Er stellt sicher, dass die Zuschauer durch Durchsagen und die verfügbaren Technologie bezüglich der teilnehmenden Athleten in jedem Wettbewerb, einschließlich der Startlisten, Zwischen- und Endergebnissen informiert sind. </a:t>
            </a:r>
            <a:r>
              <a:rPr lang="de-DE">
                <a:latin typeface="Arial Narrow" pitchFamily="34"/>
              </a:rPr>
              <a:t>Das Ergebnis von jedem Wettkampf (Platzierungen, Zeiten, Höhen, Weiten und Punkte) soll zum frühestem möglichen Zeitpunkt nach Erhalt der Informationen bekannt gegeben werden</a:t>
            </a:r>
            <a:r>
              <a:rPr lang="de-DE" b="1">
                <a:latin typeface="Open Sans" pitchFamily="34"/>
              </a:rPr>
              <a:t>.</a:t>
            </a:r>
          </a:p>
          <a:p>
            <a:pPr marL="0" lvl="0" indent="0">
              <a:spcBef>
                <a:spcPts val="400"/>
              </a:spcBef>
              <a:spcAft>
                <a:spcPts val="0"/>
              </a:spcAft>
              <a:buClr>
                <a:srgbClr val="D4FF45"/>
              </a:buClr>
              <a:buFont typeface="Wingdings 3"/>
              <a:buChar char=""/>
            </a:pPr>
            <a:r>
              <a:rPr lang="de-DE">
                <a:latin typeface="Arial Narrow" pitchFamily="34"/>
              </a:rPr>
              <a:t>Bei Veranstaltungen gemäß Regel 1.1a werden die Sprecher für englische und französische Ansagen von der IAAF berufen.</a:t>
            </a:r>
          </a:p>
          <a:p>
            <a:pPr marL="722159" lvl="0" indent="-352080" algn="just">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Leiter Veranstaltungspräsentation – Regel 124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name="Allgemeine Bestimmungen - Technische Wettbewerbe – Regel 180.8">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Vollendung der Versuche</a:t>
            </a:r>
          </a:p>
          <a:p>
            <a:pPr marL="0" lvl="0" indent="0">
              <a:spcBef>
                <a:spcPts val="400"/>
              </a:spcBef>
              <a:spcAft>
                <a:spcPts val="0"/>
              </a:spcAft>
              <a:buClr>
                <a:srgbClr val="D4FF45"/>
              </a:buClr>
              <a:buFont typeface="Wingdings 3"/>
              <a:buChar char=""/>
            </a:pPr>
            <a:r>
              <a:rPr lang="de-DE" b="1">
                <a:latin typeface="Arial Narrow" pitchFamily="34"/>
              </a:rPr>
              <a:t>8. </a:t>
            </a:r>
            <a:r>
              <a:rPr lang="de-DE">
                <a:latin typeface="Arial Narrow" pitchFamily="34"/>
              </a:rPr>
              <a:t>der Obmann darf eine weiße Fahne für einen gültigen Versuch erst heben, wenn der Versuch abgeschlossen ist</a:t>
            </a:r>
            <a:r>
              <a:rPr lang="de-DE" b="1">
                <a:latin typeface="Arial Narrow" pitchFamily="34"/>
              </a:rPr>
              <a:t>. Er darf seine Entscheidung abändern, wenn er der Meinung ist, die falsche Fahne gehoben zu haben.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180.8</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name="Allgemeine Bestimmungen - Technische Wettbewerbe – Regel 180.1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geordnet, gelöscht, verschoben:</a:t>
            </a:r>
          </a:p>
          <a:p>
            <a:pPr marL="0" lvl="0" indent="0">
              <a:spcBef>
                <a:spcPts val="400"/>
              </a:spcBef>
              <a:spcAft>
                <a:spcPts val="0"/>
              </a:spcAft>
              <a:buClr>
                <a:srgbClr val="D4FF45"/>
              </a:buClr>
              <a:buFont typeface="Wingdings 3"/>
              <a:buChar char=""/>
            </a:pPr>
            <a:r>
              <a:rPr lang="de-DE">
                <a:latin typeface="Arial Narrow" pitchFamily="34"/>
              </a:rPr>
              <a:t>Versuchszeiten</a:t>
            </a:r>
          </a:p>
          <a:p>
            <a:pPr marL="0" lvl="0" indent="0">
              <a:spcBef>
                <a:spcPts val="400"/>
              </a:spcBef>
              <a:spcAft>
                <a:spcPts val="0"/>
              </a:spcAft>
              <a:buClr>
                <a:srgbClr val="D4FF45"/>
              </a:buClr>
              <a:buFont typeface="Wingdings 3"/>
              <a:buChar char=""/>
            </a:pPr>
            <a:r>
              <a:rPr lang="de-DE" b="1">
                <a:latin typeface="Arial Narrow" pitchFamily="34"/>
              </a:rPr>
              <a:t>17. </a:t>
            </a:r>
            <a:r>
              <a:rPr lang="de-DE">
                <a:latin typeface="Arial Narrow" pitchFamily="34"/>
              </a:rPr>
              <a:t>Der zuständige Kampfrichter zeigt dem Wettkämpfer an, dass alles für den Versuch bereit ist und der festgelegte Zeitraum für seinen Versuch beginnt.</a:t>
            </a:r>
            <a:br>
              <a:rPr lang="de-DE">
                <a:latin typeface="Arial Narrow" pitchFamily="34"/>
              </a:rPr>
            </a:br>
            <a:r>
              <a:rPr lang="de-DE">
                <a:latin typeface="Arial Narrow" pitchFamily="34"/>
              </a:rPr>
              <a:t>Beim Stabhochsprung beginnt der Zeitraum für den Versuch, wenn die Sprunglatte gemäß den zuvor gemachten Angaben des Wettkämpfers eingerichtet ist. Danach wird für eine Änderung keine zusätzliche Zeit mehr gewährt.</a:t>
            </a:r>
            <a:br>
              <a:rPr lang="de-DE">
                <a:latin typeface="Arial Narrow" pitchFamily="34"/>
              </a:rPr>
            </a:br>
            <a:r>
              <a:rPr lang="de-DE">
                <a:latin typeface="Arial Narrow" pitchFamily="34"/>
              </a:rPr>
              <a:t>Hat der Wettkämpfer mit dem Versuch begonnen und endet danach der festgelegte Zeitraum, ist der Versuch nicht als ungültig zu werten.</a:t>
            </a:r>
            <a:br>
              <a:rPr lang="de-DE">
                <a:latin typeface="Arial Narrow" pitchFamily="34"/>
              </a:rPr>
            </a:br>
            <a:r>
              <a:rPr lang="de-DE" b="1">
                <a:latin typeface="Arial Narrow" pitchFamily="34"/>
              </a:rPr>
              <a:t>Wenn sich ein Wettkämpfer nach Beginn der Versuchszeit entscheidet, den Versuch nicht auszuführen, muss dies nach Ablauf der festgelegten Versuchszeit als Fehlversuch gewertet werden.</a:t>
            </a:r>
            <a:br>
              <a:rPr lang="de-DE" b="1">
                <a:latin typeface="Arial Narrow" pitchFamily="34"/>
              </a:rPr>
            </a:br>
            <a:r>
              <a:rPr lang="de-DE">
                <a:latin typeface="Arial Narrow" pitchFamily="34"/>
              </a:rPr>
              <a:t>Die folgenden Zeiträume </a:t>
            </a:r>
            <a:r>
              <a:rPr lang="de-DE" strike="sngStrike">
                <a:latin typeface="Arial Narrow" pitchFamily="34"/>
              </a:rPr>
              <a:t>sollen normalerweise</a:t>
            </a:r>
            <a:r>
              <a:rPr lang="de-DE">
                <a:latin typeface="Arial Narrow" pitchFamily="34"/>
              </a:rPr>
              <a:t> </a:t>
            </a:r>
            <a:r>
              <a:rPr lang="de-DE" b="1">
                <a:latin typeface="Arial Narrow" pitchFamily="34"/>
              </a:rPr>
              <a:t>dürfen nicht</a:t>
            </a:r>
            <a:r>
              <a:rPr lang="de-DE">
                <a:latin typeface="Arial Narrow" pitchFamily="34"/>
              </a:rPr>
              <a:t> überschritten werden</a:t>
            </a:r>
            <a:r>
              <a:rPr lang="de-DE" b="1">
                <a:latin typeface="Arial Narrow" pitchFamily="34"/>
              </a:rPr>
              <a:t>. Wenn die Zeit abgelaufen ist und solange keine Entscheidung nach Regel 180.18 getroffen wurde, ist der Versuch als Fehlversuch zu protokollieren</a:t>
            </a:r>
            <a:r>
              <a:rPr lang="de-DE">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180.17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name="Allgemeine Bestimmungen - Technische Wettbewerbe – Regel 180.1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geordnet, gelöscht, verschoben:</a:t>
            </a:r>
          </a:p>
          <a:p>
            <a:pPr marL="0" lvl="0" indent="0">
              <a:spcBef>
                <a:spcPts val="400"/>
              </a:spcBef>
              <a:spcAft>
                <a:spcPts val="0"/>
              </a:spcAft>
              <a:buClr>
                <a:srgbClr val="D4FF45"/>
              </a:buClr>
              <a:buFont typeface="Wingdings 3"/>
              <a:buChar char=""/>
            </a:pPr>
            <a:r>
              <a:rPr lang="de-DE">
                <a:latin typeface="Arial Narrow" pitchFamily="34"/>
              </a:rPr>
              <a:t>Einzelwettbewerbe</a:t>
            </a:r>
          </a:p>
          <a:p>
            <a:pPr marL="0" lvl="0" indent="0">
              <a:spcBef>
                <a:spcPts val="400"/>
              </a:spcBef>
              <a:spcAft>
                <a:spcPts val="0"/>
              </a:spcAft>
              <a:buClr>
                <a:srgbClr val="D4FF45"/>
              </a:buClr>
              <a:buFont typeface="Wingdings 3"/>
              <a:buChar char=""/>
            </a:pPr>
            <a:r>
              <a:rPr lang="de-DE" sz="1800" strike="sngStrike">
                <a:latin typeface="Arial Narrow" pitchFamily="34"/>
              </a:rPr>
              <a:t>Zahl der verbliebenen Wettkämpfer</a:t>
            </a:r>
            <a:r>
              <a:rPr lang="de-DE" sz="1800">
                <a:latin typeface="Arial Narrow" pitchFamily="34"/>
              </a:rPr>
              <a:t>    Hochsprung Stabhochsprung übrige Wettbewerbe</a:t>
            </a:r>
          </a:p>
          <a:p>
            <a:pPr marL="0" lvl="0" indent="0">
              <a:spcBef>
                <a:spcPts val="400"/>
              </a:spcBef>
              <a:spcAft>
                <a:spcPts val="0"/>
              </a:spcAft>
              <a:buClr>
                <a:srgbClr val="D4FF45"/>
              </a:buClr>
              <a:buFont typeface="Wingdings 3"/>
              <a:buChar char=""/>
            </a:pPr>
            <a:r>
              <a:rPr lang="de-DE">
                <a:latin typeface="Arial Narrow" pitchFamily="34"/>
              </a:rPr>
              <a:t>mehr als 3 Athleten</a:t>
            </a:r>
            <a:br>
              <a:rPr lang="de-DE">
                <a:latin typeface="Arial Narrow" pitchFamily="34"/>
              </a:rPr>
            </a:br>
            <a:r>
              <a:rPr lang="de-DE">
                <a:latin typeface="Arial Narrow" pitchFamily="34"/>
              </a:rPr>
              <a:t>(</a:t>
            </a:r>
            <a:r>
              <a:rPr lang="de-DE" b="1">
                <a:latin typeface="Arial Narrow" pitchFamily="34"/>
              </a:rPr>
              <a:t>oder der allererste Versuch		0,5min</a:t>
            </a:r>
            <a:r>
              <a:rPr lang="de-DE">
                <a:latin typeface="Arial Narrow" pitchFamily="34"/>
              </a:rPr>
              <a:t>		1min.		</a:t>
            </a:r>
            <a:r>
              <a:rPr lang="de-DE" b="1">
                <a:latin typeface="Arial Narrow" pitchFamily="34"/>
              </a:rPr>
              <a:t>0,5min</a:t>
            </a:r>
            <a:r>
              <a:rPr lang="de-DE">
                <a:latin typeface="Arial Narrow" pitchFamily="34"/>
              </a:rPr>
              <a:t>.</a:t>
            </a:r>
            <a:br>
              <a:rPr lang="de-DE">
                <a:latin typeface="Arial Narrow" pitchFamily="34"/>
              </a:rPr>
            </a:br>
            <a:r>
              <a:rPr lang="de-DE" b="1">
                <a:latin typeface="Arial Narrow" pitchFamily="34"/>
              </a:rPr>
              <a:t>jedes Athleten</a:t>
            </a:r>
            <a:r>
              <a:rPr lang="de-DE">
                <a:latin typeface="Arial Narrow" pitchFamily="34"/>
              </a:rPr>
              <a:t>)</a:t>
            </a:r>
          </a:p>
          <a:p>
            <a:pPr marL="0" lvl="0" indent="0">
              <a:spcBef>
                <a:spcPts val="400"/>
              </a:spcBef>
              <a:spcAft>
                <a:spcPts val="0"/>
              </a:spcAft>
              <a:buClr>
                <a:srgbClr val="D4FF45"/>
              </a:buClr>
              <a:buFont typeface="Wingdings 3"/>
              <a:buChar char=""/>
            </a:pPr>
            <a:r>
              <a:rPr lang="de-DE">
                <a:latin typeface="Arial Narrow" pitchFamily="34"/>
              </a:rPr>
              <a:t>2 oder 3 Athleten			       	1,5min.	2min.		1min.</a:t>
            </a:r>
          </a:p>
          <a:p>
            <a:pPr marL="0" lvl="0" indent="0">
              <a:spcBef>
                <a:spcPts val="400"/>
              </a:spcBef>
              <a:spcAft>
                <a:spcPts val="0"/>
              </a:spcAft>
              <a:buClr>
                <a:srgbClr val="D4FF45"/>
              </a:buClr>
              <a:buFont typeface="Wingdings 3"/>
              <a:buChar char=""/>
            </a:pPr>
            <a:r>
              <a:rPr lang="de-DE">
                <a:latin typeface="Arial Narrow" pitchFamily="34"/>
              </a:rPr>
              <a:t>1 Athlet 				    	3min.		5min.		--</a:t>
            </a:r>
          </a:p>
          <a:p>
            <a:pPr marL="0" lvl="0" indent="0">
              <a:spcBef>
                <a:spcPts val="400"/>
              </a:spcBef>
              <a:spcAft>
                <a:spcPts val="0"/>
              </a:spcAft>
              <a:buClr>
                <a:srgbClr val="D4FF45"/>
              </a:buClr>
              <a:buFont typeface="Wingdings 3"/>
              <a:buChar char=""/>
            </a:pPr>
            <a:r>
              <a:rPr lang="de-DE">
                <a:latin typeface="Arial Narrow" pitchFamily="34"/>
              </a:rPr>
              <a:t>aufeinander folgende Versuche		2min.		3min.		2min.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180.17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name="Allgemeine Bestimmungen - Technische Wettbewerbe – Regel 180.1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 geordnet, gelöscht, verschoben:</a:t>
            </a:r>
          </a:p>
          <a:p>
            <a:pPr marL="0" lvl="0" indent="0">
              <a:spcBef>
                <a:spcPts val="400"/>
              </a:spcBef>
              <a:spcAft>
                <a:spcPts val="0"/>
              </a:spcAft>
              <a:buClr>
                <a:srgbClr val="D4FF45"/>
              </a:buClr>
              <a:buFont typeface="Wingdings 3"/>
              <a:buChar char=""/>
            </a:pPr>
            <a:r>
              <a:rPr lang="de-DE">
                <a:latin typeface="Arial Narrow" pitchFamily="34"/>
              </a:rPr>
              <a:t>Mehrkampfwettbewerbe</a:t>
            </a:r>
          </a:p>
          <a:p>
            <a:pPr marL="0" lvl="0" indent="0">
              <a:spcBef>
                <a:spcPts val="400"/>
              </a:spcBef>
              <a:spcAft>
                <a:spcPts val="0"/>
              </a:spcAft>
              <a:buClr>
                <a:srgbClr val="D4FF45"/>
              </a:buClr>
              <a:buFont typeface="Wingdings 3"/>
              <a:buChar char=""/>
            </a:pPr>
            <a:r>
              <a:rPr lang="de-DE" sz="1800" strike="sngStrike">
                <a:latin typeface="Arial Narrow" pitchFamily="34"/>
              </a:rPr>
              <a:t>Zahl der verbliebenen Wettkämpfer</a:t>
            </a:r>
            <a:r>
              <a:rPr lang="de-DE" sz="1800">
                <a:latin typeface="Arial Narrow" pitchFamily="34"/>
              </a:rPr>
              <a:t>    Hochsprung Stabhochsprung übrige Wettbewerbe</a:t>
            </a:r>
          </a:p>
          <a:p>
            <a:pPr marL="0" lvl="0" indent="0">
              <a:spcBef>
                <a:spcPts val="400"/>
              </a:spcBef>
              <a:spcAft>
                <a:spcPts val="0"/>
              </a:spcAft>
              <a:buClr>
                <a:srgbClr val="D4FF45"/>
              </a:buClr>
              <a:buFont typeface="Wingdings 3"/>
              <a:buChar char=""/>
            </a:pPr>
            <a:r>
              <a:rPr lang="de-DE">
                <a:latin typeface="Arial Narrow" pitchFamily="34"/>
              </a:rPr>
              <a:t>mehr als 3 Athleten</a:t>
            </a:r>
            <a:br>
              <a:rPr lang="de-DE">
                <a:latin typeface="Arial Narrow" pitchFamily="34"/>
              </a:rPr>
            </a:br>
            <a:r>
              <a:rPr lang="de-DE">
                <a:latin typeface="Arial Narrow" pitchFamily="34"/>
              </a:rPr>
              <a:t>(</a:t>
            </a:r>
            <a:r>
              <a:rPr lang="de-DE" b="1">
                <a:latin typeface="Arial Narrow" pitchFamily="34"/>
              </a:rPr>
              <a:t>oder der allererste Versuch		0,5min</a:t>
            </a:r>
            <a:r>
              <a:rPr lang="de-DE">
                <a:latin typeface="Arial Narrow" pitchFamily="34"/>
              </a:rPr>
              <a:t>		1min.		</a:t>
            </a:r>
            <a:r>
              <a:rPr lang="de-DE" b="1">
                <a:latin typeface="Arial Narrow" pitchFamily="34"/>
              </a:rPr>
              <a:t>0,5min</a:t>
            </a:r>
            <a:r>
              <a:rPr lang="de-DE">
                <a:latin typeface="Arial Narrow" pitchFamily="34"/>
              </a:rPr>
              <a:t>.</a:t>
            </a:r>
            <a:br>
              <a:rPr lang="de-DE">
                <a:latin typeface="Arial Narrow" pitchFamily="34"/>
              </a:rPr>
            </a:br>
            <a:r>
              <a:rPr lang="de-DE" b="1">
                <a:latin typeface="Arial Narrow" pitchFamily="34"/>
              </a:rPr>
              <a:t>jedes Athleten</a:t>
            </a:r>
            <a:r>
              <a:rPr lang="de-DE">
                <a:latin typeface="Arial Narrow" pitchFamily="34"/>
              </a:rPr>
              <a:t>)</a:t>
            </a:r>
          </a:p>
          <a:p>
            <a:pPr marL="0" lvl="0" indent="0">
              <a:spcBef>
                <a:spcPts val="400"/>
              </a:spcBef>
              <a:spcAft>
                <a:spcPts val="0"/>
              </a:spcAft>
              <a:buClr>
                <a:srgbClr val="D4FF45"/>
              </a:buClr>
              <a:buFont typeface="Wingdings 3"/>
              <a:buChar char=""/>
            </a:pPr>
            <a:r>
              <a:rPr lang="de-DE">
                <a:latin typeface="Arial Narrow" pitchFamily="34"/>
              </a:rPr>
              <a:t>2 oder 3 Athleten			       	1,5min.	2min.		1min.</a:t>
            </a:r>
          </a:p>
          <a:p>
            <a:pPr marL="0" lvl="0" indent="0">
              <a:spcBef>
                <a:spcPts val="400"/>
              </a:spcBef>
              <a:spcAft>
                <a:spcPts val="0"/>
              </a:spcAft>
              <a:buClr>
                <a:srgbClr val="D4FF45"/>
              </a:buClr>
              <a:buFont typeface="Wingdings 3"/>
              <a:buChar char=""/>
            </a:pPr>
            <a:r>
              <a:rPr lang="de-DE">
                <a:latin typeface="Arial Narrow" pitchFamily="34"/>
              </a:rPr>
              <a:t>1 Athlet 				    	2min.		3min.		2min.</a:t>
            </a:r>
          </a:p>
          <a:p>
            <a:pPr marL="0" lvl="0" indent="0">
              <a:spcBef>
                <a:spcPts val="400"/>
              </a:spcBef>
              <a:spcAft>
                <a:spcPts val="0"/>
              </a:spcAft>
              <a:buClr>
                <a:srgbClr val="D4FF45"/>
              </a:buClr>
              <a:buFont typeface="Wingdings 3"/>
              <a:buChar char=""/>
            </a:pPr>
            <a:r>
              <a:rPr lang="de-DE">
                <a:latin typeface="Arial Narrow" pitchFamily="34"/>
              </a:rPr>
              <a:t>aufeinander folgende Versuche		2min.		3min.		2min.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180.17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name="Allgemeine Bestimmungen - Technische Wettbewerbe – Regel 180.1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 Anmerkung hinzugefügt:</a:t>
            </a:r>
          </a:p>
          <a:p>
            <a:pPr marL="0" lvl="0" indent="0">
              <a:spcBef>
                <a:spcPts val="400"/>
              </a:spcBef>
              <a:spcAft>
                <a:spcPts val="0"/>
              </a:spcAft>
              <a:buClr>
                <a:srgbClr val="D4FF45"/>
              </a:buClr>
              <a:buFont typeface="Wingdings 3"/>
              <a:buChar char=""/>
            </a:pPr>
            <a:r>
              <a:rPr lang="de-DE" b="1" i="1">
                <a:latin typeface="Arial Narrow" pitchFamily="34"/>
              </a:rPr>
              <a:t>Anmerkung 4: Wenn  im Hochsprung oder Stabhochsprung nur noch ein Wettkämpfer (der den Wettkampf gewonnen hat) im Wettkampf verblieben ist und den Weltrekord oder einen anderen Rekord in Bezug auf die Veranstaltung angeht, ist die Versuchszeit um eine Minute gegenüber der Zeit in den vorhergehenden Tabellen zu erhöhen.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180.17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name="Allgemeine Bestimmungen - Technische Wettbewerbe – Regel 180.18">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Umstrukturiert und ergänzt:</a:t>
            </a:r>
          </a:p>
          <a:p>
            <a:pPr marL="0" lvl="0" indent="0">
              <a:spcBef>
                <a:spcPts val="400"/>
              </a:spcBef>
              <a:spcAft>
                <a:spcPts val="0"/>
              </a:spcAft>
              <a:buClr>
                <a:srgbClr val="D4FF45"/>
              </a:buClr>
              <a:buFont typeface="Wingdings 3"/>
              <a:buChar char=""/>
            </a:pPr>
            <a:r>
              <a:rPr lang="de-DE" i="1">
                <a:latin typeface="Arial Narrow" pitchFamily="34"/>
              </a:rPr>
              <a:t>Ersatzversuch</a:t>
            </a:r>
          </a:p>
          <a:p>
            <a:pPr marL="0" lvl="0" indent="0">
              <a:spcBef>
                <a:spcPts val="400"/>
              </a:spcBef>
              <a:spcAft>
                <a:spcPts val="0"/>
              </a:spcAft>
              <a:buClr>
                <a:srgbClr val="D4FF45"/>
              </a:buClr>
              <a:buFont typeface="Wingdings 3"/>
              <a:buChar char=""/>
            </a:pPr>
            <a:r>
              <a:rPr lang="de-DE" b="1">
                <a:latin typeface="Arial Narrow" pitchFamily="34"/>
              </a:rPr>
              <a:t>18</a:t>
            </a:r>
            <a:r>
              <a:rPr lang="de-DE">
                <a:latin typeface="Arial Narrow" pitchFamily="34"/>
              </a:rPr>
              <a:t>.	Wenn ein Wettkämpfer aus irgendeinem Grund, </a:t>
            </a:r>
            <a:r>
              <a:rPr lang="de-DE" b="1">
                <a:latin typeface="Arial Narrow" pitchFamily="34"/>
              </a:rPr>
              <a:t>der außerhalb seiner Kontrolle liegt</a:t>
            </a:r>
            <a:r>
              <a:rPr lang="de-DE">
                <a:latin typeface="Arial Narrow" pitchFamily="34"/>
              </a:rPr>
              <a:t>, bei seinem Versuch behindert wird </a:t>
            </a:r>
            <a:r>
              <a:rPr lang="de-DE" b="1">
                <a:latin typeface="Arial Narrow" pitchFamily="34"/>
              </a:rPr>
              <a:t>und nicht in der Lage ist, ihn auszuführen </a:t>
            </a:r>
            <a:r>
              <a:rPr lang="de-DE">
                <a:latin typeface="Arial Narrow" pitchFamily="34"/>
              </a:rPr>
              <a:t>oder der Versuch nicht korrekt protokolliert werden kann, hat der Schiedsrichter das Recht, ihm einen Ersatzversuch zu gewähren </a:t>
            </a:r>
            <a:r>
              <a:rPr lang="de-DE" b="1">
                <a:latin typeface="Arial Narrow" pitchFamily="34"/>
              </a:rPr>
              <a:t>oder die Versuchszeit ganz oder teilweise zurückzusetzten</a:t>
            </a:r>
            <a:r>
              <a:rPr lang="de-DE">
                <a:latin typeface="Arial Narrow" pitchFamily="34"/>
              </a:rPr>
              <a:t>. Keine Änderung der Reihenfolge ist erlaubt. </a:t>
            </a:r>
            <a:r>
              <a:rPr lang="de-DE" b="1">
                <a:latin typeface="Arial Narrow" pitchFamily="34"/>
              </a:rPr>
              <a:t>Für den Ersatzversuch ist </a:t>
            </a:r>
            <a:r>
              <a:rPr lang="de-DE">
                <a:latin typeface="Arial Narrow" pitchFamily="34"/>
              </a:rPr>
              <a:t>eine angemessene Zeit entsprechend der besonderen Umstände des Falles zu gewähren. In den Fällen, in denen der Wettbewerb fortgesetzt wurde, bevor der Ersatzversuch zuerkannt wurde, soll dieser durchgeführt werden, bevor weitere Versuche gemacht werden.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180.18</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name="Allgemeine Bestimmungen - Technische Wettbewerbe – Regel 180.19">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i="1">
                <a:latin typeface="Arial Narrow" pitchFamily="34"/>
              </a:rPr>
              <a:t>Abwesenheit während des Wettkampfs</a:t>
            </a:r>
          </a:p>
          <a:p>
            <a:pPr marL="0" lvl="0" indent="0">
              <a:spcBef>
                <a:spcPts val="400"/>
              </a:spcBef>
              <a:spcAft>
                <a:spcPts val="0"/>
              </a:spcAft>
              <a:buClr>
                <a:srgbClr val="D4FF45"/>
              </a:buClr>
              <a:buFont typeface="Wingdings 3"/>
              <a:buChar char=""/>
            </a:pPr>
            <a:r>
              <a:rPr lang="de-DE">
                <a:latin typeface="Arial Narrow" pitchFamily="34"/>
              </a:rPr>
              <a:t>19.	 Ein Wettkämpfer darf im Verlauf des Wettkampfes </a:t>
            </a:r>
            <a:r>
              <a:rPr lang="de-DE" strike="sngStrike">
                <a:latin typeface="Arial Narrow" pitchFamily="34"/>
              </a:rPr>
              <a:t>ein Wettkämpfer mit Erlaubnis und in Begleitung eines Kampfrichters</a:t>
            </a:r>
            <a:r>
              <a:rPr lang="de-DE">
                <a:latin typeface="Arial Narrow" pitchFamily="34"/>
              </a:rPr>
              <a:t>.</a:t>
            </a:r>
            <a:r>
              <a:rPr lang="de-DE" b="1">
                <a:latin typeface="Arial Narrow" pitchFamily="34"/>
              </a:rPr>
              <a:t> den unmittelbaren Wettkampfplatz nicht verlassen, außer er hat </a:t>
            </a:r>
            <a:r>
              <a:rPr lang="de-DE">
                <a:latin typeface="Arial Narrow" pitchFamily="34"/>
              </a:rPr>
              <a:t>die Erlaubnis und </a:t>
            </a:r>
            <a:r>
              <a:rPr lang="de-DE" b="1">
                <a:latin typeface="Arial Narrow" pitchFamily="34"/>
              </a:rPr>
              <a:t>ist</a:t>
            </a:r>
            <a:r>
              <a:rPr lang="de-DE">
                <a:latin typeface="Arial Narrow" pitchFamily="34"/>
              </a:rPr>
              <a:t> in Begleitung eines Kampfrichters. </a:t>
            </a:r>
            <a:r>
              <a:rPr lang="de-DE" b="1">
                <a:latin typeface="Arial Narrow" pitchFamily="34"/>
              </a:rPr>
              <a:t>Wenn möglich soll er zuerst verwarnt werden, aber bei sich wiederholenden oder gravierenden Fällen ist der Wettkämpfer zu  disqualifizieren.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Technische Wettbewerbe – Regel 180.19</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name="Allgemeine Bestimmungen – Vertikale Sprünge – Regel 181.7">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i="1">
                <a:latin typeface="Arial Narrow" pitchFamily="34"/>
              </a:rPr>
              <a:t>Sprunglatte</a:t>
            </a:r>
          </a:p>
          <a:p>
            <a:pPr marL="0" lvl="0" indent="0">
              <a:spcBef>
                <a:spcPts val="400"/>
              </a:spcBef>
              <a:spcAft>
                <a:spcPts val="0"/>
              </a:spcAft>
              <a:buClr>
                <a:srgbClr val="D4FF45"/>
              </a:buClr>
              <a:buFont typeface="Wingdings 3"/>
              <a:buChar char=""/>
            </a:pPr>
            <a:r>
              <a:rPr lang="de-DE">
                <a:latin typeface="Arial Narrow" pitchFamily="34"/>
              </a:rPr>
              <a:t>7.	 Die Sprunglatte ist aus Fiberglas oder anderem geeigneten Material, aber nicht aus Metall, zu fertigen. Sie hat mit Ausnahme der Endstücke einen kreisrunden Querschnitt. </a:t>
            </a:r>
            <a:r>
              <a:rPr lang="de-DE" b="1">
                <a:latin typeface="Arial Narrow" pitchFamily="34"/>
              </a:rPr>
              <a:t>Sie ist so zu färben, dass sie aus Sicht der Wettkämpfer erkennbar ist.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Vertikale Sprünge – Regel 181.7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name="Weitsprung – Regel 185.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 aus 2016:</a:t>
            </a:r>
          </a:p>
          <a:p>
            <a:pPr marL="0" lvl="0" indent="0">
              <a:spcBef>
                <a:spcPts val="400"/>
              </a:spcBef>
              <a:spcAft>
                <a:spcPts val="0"/>
              </a:spcAft>
              <a:buClr>
                <a:srgbClr val="D4FF45"/>
              </a:buClr>
              <a:buFont typeface="Wingdings 3"/>
              <a:buChar char=""/>
            </a:pPr>
            <a:r>
              <a:rPr lang="de-DE" i="1">
                <a:latin typeface="Arial Narrow" pitchFamily="34"/>
              </a:rPr>
              <a:t>Der Wettkampf</a:t>
            </a:r>
          </a:p>
          <a:p>
            <a:pPr marL="0" lvl="0" indent="0">
              <a:spcBef>
                <a:spcPts val="400"/>
              </a:spcBef>
              <a:spcAft>
                <a:spcPts val="0"/>
              </a:spcAft>
              <a:buClr>
                <a:srgbClr val="D4FF45"/>
              </a:buClr>
              <a:buFont typeface="Wingdings 3"/>
              <a:buChar char=""/>
            </a:pPr>
            <a:r>
              <a:rPr lang="de-DE">
                <a:latin typeface="Arial Narrow" pitchFamily="34"/>
              </a:rPr>
              <a:t>1. Es ist ein Fehlversuch des Wettkämpfers, wenn:</a:t>
            </a:r>
            <a:br>
              <a:rPr lang="de-DE">
                <a:latin typeface="Arial Narrow" pitchFamily="34"/>
              </a:rPr>
            </a:br>
            <a:r>
              <a:rPr lang="de-DE">
                <a:latin typeface="Arial Narrow" pitchFamily="34"/>
              </a:rPr>
              <a:t>a er beim Absprung mit irgendeinem Teil seines Körpers den Boden (</a:t>
            </a:r>
            <a:r>
              <a:rPr lang="de-DE" b="1">
                <a:latin typeface="Arial Narrow" pitchFamily="34"/>
              </a:rPr>
              <a:t>einschließlich irgendeines Teils des Einlagebrettes</a:t>
            </a:r>
            <a:r>
              <a:rPr lang="de-DE">
                <a:latin typeface="Arial Narrow" pitchFamily="34"/>
              </a:rPr>
              <a:t>) hinter der Absprunglinie berührt, sei es beim Durchlaufen ohne zu springen oder beim Sprungvorgang, oder</a:t>
            </a:r>
            <a:r>
              <a:rPr lang="de-DE" b="1">
                <a:latin typeface="Arial Narrow" pitchFamily="34"/>
              </a:rPr>
              <a: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Weitsprung – Regel 185.1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name="page59">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a:xfrm>
            <a:off x="609480" y="1600200"/>
            <a:ext cx="10972440" cy="4780800"/>
          </a:xfrm>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 Anmerkung eingefügt:</a:t>
            </a:r>
          </a:p>
          <a:p>
            <a:pPr marL="0" lvl="0" indent="0">
              <a:spcBef>
                <a:spcPts val="400"/>
              </a:spcBef>
              <a:spcAft>
                <a:spcPts val="0"/>
              </a:spcAft>
              <a:buClr>
                <a:srgbClr val="D4FF45"/>
              </a:buClr>
              <a:buFont typeface="Wingdings 3"/>
              <a:buChar char=""/>
            </a:pPr>
            <a:r>
              <a:rPr lang="de-DE">
                <a:latin typeface="Arial Narrow" pitchFamily="34"/>
              </a:rPr>
              <a:t>14. Es ist ein Fehlversuch, wenn der Wettkämpfer im Verlauf des Versuchs </a:t>
            </a:r>
            <a:br>
              <a:rPr lang="de-DE">
                <a:latin typeface="Arial Narrow" pitchFamily="34"/>
              </a:rPr>
            </a:br>
            <a:r>
              <a:rPr lang="de-DE">
                <a:latin typeface="Arial Narrow" pitchFamily="34"/>
              </a:rPr>
              <a:t>a die Kugel oder den Speer anders loslässt, als es nach den Regeln 188.1 und 193.1 erlaubt ist;</a:t>
            </a:r>
            <a:br>
              <a:rPr lang="de-DE">
                <a:latin typeface="Arial Narrow" pitchFamily="34"/>
              </a:rPr>
            </a:br>
            <a:r>
              <a:rPr lang="de-DE">
                <a:latin typeface="Arial Narrow" pitchFamily="34"/>
              </a:rPr>
              <a:t>b nachdem er den Stoß-/Wurfkreis betreten hat und begonnen hat einen Stoß/Wurf auszuführen, mit irgendeinem Teil seines Körpers die Oberseite des Kreisrings (oder die obere innere Kante) oder den Boden außerhalb des Stoß-/ Wurfkreises berührt;</a:t>
            </a:r>
            <a:br>
              <a:rPr lang="de-DE">
                <a:latin typeface="Arial Narrow" pitchFamily="34"/>
              </a:rPr>
            </a:br>
            <a:r>
              <a:rPr lang="de-DE" b="1" i="1">
                <a:latin typeface="Arial Narrow" pitchFamily="34"/>
              </a:rPr>
              <a:t>Anmerkung: Jedoch wird es nicht als Fehlversuch betrachtet, wenn die Berührung, ohne Abdrücken, während der ersten Drehung an irgendeinem Punkt erfolgt, der vollständig hinter der (in Regel 187.8 beschriebenen) durch den Kreismittelpunkt gehenden Linie liegt.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Stoß- und Wurfwettbewerbe – Regel 187.14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chiedsrichter – Regel 125.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lgn="just">
              <a:spcBef>
                <a:spcPts val="400"/>
              </a:spcBef>
              <a:spcAft>
                <a:spcPts val="0"/>
              </a:spcAft>
              <a:buNone/>
            </a:pPr>
            <a:r>
              <a:rPr lang="de-DE">
                <a:latin typeface="Open Sans" pitchFamily="34"/>
              </a:rPr>
              <a:t>Der Schiedsrichter Videowettkampfkontrolle </a:t>
            </a:r>
            <a:r>
              <a:rPr lang="de-DE" b="1">
                <a:latin typeface="Open Sans" pitchFamily="34"/>
              </a:rPr>
              <a:t>hat</a:t>
            </a:r>
            <a:r>
              <a:rPr lang="de-DE">
                <a:latin typeface="Open Sans" pitchFamily="34"/>
              </a:rPr>
              <a:t> in einem Video-Kontrollraum zu </a:t>
            </a:r>
            <a:r>
              <a:rPr lang="de-DE" b="1">
                <a:latin typeface="Open Sans" pitchFamily="34"/>
              </a:rPr>
              <a:t>arbeiten</a:t>
            </a:r>
            <a:r>
              <a:rPr lang="de-DE">
                <a:latin typeface="Open Sans" pitchFamily="34"/>
              </a:rPr>
              <a:t>, </a:t>
            </a:r>
            <a:r>
              <a:rPr lang="de-DE" b="1">
                <a:latin typeface="Open Sans" pitchFamily="34"/>
              </a:rPr>
              <a:t>sollte hinzugezogen werden und hat</a:t>
            </a:r>
            <a:r>
              <a:rPr lang="de-DE">
                <a:latin typeface="Open Sans" pitchFamily="34"/>
              </a:rPr>
              <a:t> in Verbindung mit den anderen Schiedsrichtern zu stehen</a:t>
            </a:r>
            <a:r>
              <a:rPr lang="de-DE" b="1">
                <a:latin typeface="Open Sans" pitchFamily="34"/>
              </a:rPr>
              <a:t>.</a:t>
            </a:r>
          </a:p>
          <a:p>
            <a:pPr marL="722159" lvl="0" indent="-352080" algn="just">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Schiedsrichter – Regel 125.1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name="page60">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15. Wurde im Verlauf des Versuchs nicht gegen eine entsprechende Regel der Stoß-/Wurfwettbewerbe verstoßen, darf der Wettkämpfer einen begonnenen Versuch unterbrechen, das Gerät innerhalb oder außerhalb des Stoß-/Wurfkreises oder der Anlaufbahn niederlegen und darf den </a:t>
            </a:r>
            <a:r>
              <a:rPr lang="de-DE" b="1">
                <a:latin typeface="Arial Narrow" pitchFamily="34"/>
              </a:rPr>
              <a:t>Stoß-/Wurfkreis oder die Anlaufbahn</a:t>
            </a:r>
            <a:r>
              <a:rPr lang="de-DE">
                <a:latin typeface="Arial Narrow" pitchFamily="34"/>
              </a:rPr>
              <a:t> verlassen.</a:t>
            </a:r>
            <a:br>
              <a:rPr lang="de-DE">
                <a:latin typeface="Arial Narrow" pitchFamily="34"/>
              </a:rPr>
            </a:br>
            <a:r>
              <a:rPr lang="de-DE" strike="sngStrike">
                <a:latin typeface="Arial Narrow" pitchFamily="34"/>
              </a:rPr>
              <a:t>Verlässt der Wettkämpfer den Stoß-/Wurfkreis oder die Anlaufbahn, muss er, wie in Regel 187.17 gefordert, heraustreten, bevor er wieder in den Stoß-/Wurfkreis oder auf die Anlaufbahn zurückkehrt um den Versuch erneut zu beginnen</a:t>
            </a:r>
            <a:r>
              <a:rPr lang="de-DE">
                <a:latin typeface="Arial Narrow" pitchFamily="34"/>
              </a:rPr>
              <a:t>.</a:t>
            </a:r>
          </a:p>
          <a:p>
            <a:pPr marL="0" lvl="0" indent="0">
              <a:spcBef>
                <a:spcPts val="400"/>
              </a:spcBef>
              <a:spcAft>
                <a:spcPts val="0"/>
              </a:spcAft>
              <a:buClr>
                <a:srgbClr val="00B050"/>
              </a:buClr>
              <a:buFont typeface="Wingdings 3"/>
              <a:buChar char=""/>
            </a:pPr>
            <a:r>
              <a:rPr lang="de-DE" i="1">
                <a:latin typeface="Arial Narrow" pitchFamily="34"/>
              </a:rPr>
              <a:t>Kommentar</a:t>
            </a:r>
            <a:br>
              <a:rPr lang="de-DE" i="1">
                <a:latin typeface="Arial Narrow" pitchFamily="34"/>
              </a:rPr>
            </a:br>
            <a:r>
              <a:rPr lang="de-DE" i="1">
                <a:latin typeface="Arial Narrow" pitchFamily="34"/>
              </a:rPr>
              <a:t>Unter diesen Umständen gibt es keine Einschränkungen wie oder aus welcher Richtung ein Athlet den Kreis oder die Anlaufbahn verlassen darf, wenn er sich dazu entschließt. Die maßgebliche Voraussetzung hierfür ist, dass keine andere Regel verletzt wird oder bereits verletzt wurde.</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Allgemeine Bestimmungen – Stoß- und Wurfwettbewerbe – Regel 187.15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name="Diskusschutznetzanlage – Regel 190.3">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3. Die Schutznetzanlage soll, wie die nachstehende Zeichnung zeigt, im Grundriss U-förmig sein. Die Öffnung soll 6m breit sein und 7m vor dem Mittelpunkt des Wurfkreises liegen. Die Endpunkte der 6m breiten Öffnung sind die inneren Ecken des Schutznetzes. Die Höhe der Netzfelder oder der geknüpften Netze soll an ihrem niedrigsten Punkt mindestens 4m betragen </a:t>
            </a:r>
            <a:r>
              <a:rPr lang="de-DE" b="1">
                <a:latin typeface="Arial Narrow" pitchFamily="34"/>
              </a:rPr>
              <a:t>und für die ersten 3 m zu beiden Seiten der Öffnung der Schutznetzanlage 6 m betragen. [ab 1 Januar 2020]</a:t>
            </a:r>
            <a:r>
              <a:rPr lang="de-DE">
                <a:latin typeface="Arial Narrow" pitchFamily="34"/>
              </a:rPr>
              <a:t>.</a:t>
            </a:r>
            <a:br>
              <a:rPr lang="de-DE">
                <a:latin typeface="Arial Narrow" pitchFamily="34"/>
              </a:rPr>
            </a:br>
            <a:r>
              <a:rPr lang="de-DE" i="1">
                <a:latin typeface="Arial Narrow" pitchFamily="34"/>
              </a:rPr>
              <a:t>Nationale Bestimmung DLV</a:t>
            </a:r>
            <a:br>
              <a:rPr lang="de-DE" i="1">
                <a:latin typeface="Arial Narrow" pitchFamily="34"/>
              </a:rPr>
            </a:br>
            <a:r>
              <a:rPr lang="de-DE" i="1">
                <a:latin typeface="Arial Narrow" pitchFamily="34"/>
              </a:rPr>
              <a:t>Bei Neuanschaffungen sollte die Schutznetzanlage eine durchgängige Höhe von 6 m haben.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Diskusschutznetzanlage – Regel 190.3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name="Mehrkampfwettbewerbe – Regel 200.12">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12. Erreichen zwei oder mehr Wettkämpfer die gleiche Anzahl an Punkten für irgendeinen Platz im Wettkampf,</a:t>
            </a:r>
            <a:r>
              <a:rPr lang="de-DE" b="1">
                <a:latin typeface="Arial Narrow" pitchFamily="34"/>
              </a:rPr>
              <a:t> ist auf Gleichstand zu entscheiden.</a:t>
            </a:r>
            <a:r>
              <a:rPr lang="de-DE">
                <a:latin typeface="Arial Narrow" pitchFamily="34"/>
              </a:rPr>
              <a:t> </a:t>
            </a:r>
            <a:r>
              <a:rPr lang="de-DE" strike="sngStrike">
                <a:latin typeface="Arial Narrow" pitchFamily="34"/>
              </a:rPr>
              <a:t>ist wie folgt vorzugehen, um zu entscheiden, ob es sich um einen Gleichstand handelt:</a:t>
            </a:r>
            <a:br>
              <a:rPr lang="de-DE" strike="sngStrike">
                <a:latin typeface="Arial Narrow" pitchFamily="34"/>
              </a:rPr>
            </a:br>
            <a:r>
              <a:rPr lang="de-DE" strike="sngStrike">
                <a:latin typeface="Arial Narrow" pitchFamily="34"/>
              </a:rPr>
              <a:t>a Der Wettkämpfer, der in einer größeren Anzahl von Disziplinen mehr Punkte erreicht hat als die anderen, muss den besseren Platz bekommen.</a:t>
            </a:r>
            <a:br>
              <a:rPr lang="de-DE" strike="sngStrike">
                <a:latin typeface="Arial Narrow" pitchFamily="34"/>
              </a:rPr>
            </a:br>
            <a:r>
              <a:rPr lang="de-DE" strike="sngStrike">
                <a:latin typeface="Arial Narrow" pitchFamily="34"/>
              </a:rPr>
              <a:t>b Sind die Wettkämpfer nach Anwendung von Regel 200.12a gleich, muss der Wettkämpfer den besseren Platz bekommen, der in irgendeiner Disziplin die höchste Punktzahl erreicht hat.</a:t>
            </a:r>
            <a:br>
              <a:rPr lang="de-DE" strike="sngStrike">
                <a:latin typeface="Arial Narrow" pitchFamily="34"/>
              </a:rPr>
            </a:br>
            <a:r>
              <a:rPr lang="de-DE" strike="sngStrike">
                <a:latin typeface="Arial Narrow" pitchFamily="34"/>
              </a:rPr>
              <a:t>c Sind die Wettkämpfer nach Anwendung von Regel 200.12b noch immer gleich, muss der Wettkämpfer den besseren Platz bekommen, der in einer zweiten Disziplin usw. die höhere Punktzahl erreicht hat.</a:t>
            </a:r>
            <a:br>
              <a:rPr lang="de-DE" strike="sngStrike">
                <a:latin typeface="Arial Narrow" pitchFamily="34"/>
              </a:rPr>
            </a:br>
            <a:r>
              <a:rPr lang="de-DE" strike="sngStrike">
                <a:latin typeface="Arial Narrow" pitchFamily="34"/>
              </a:rPr>
              <a:t>d Sind die Wettkämpfer nach Anwendung von Regel 200.12c noch immer gleich, ist auf Gleichstand zu entscheiden.</a:t>
            </a:r>
            <a:br>
              <a:rPr lang="de-DE" strike="sngStrike">
                <a:latin typeface="Arial Narrow" pitchFamily="34"/>
              </a:rPr>
            </a:br>
            <a:r>
              <a:rPr lang="de-DE" b="1" i="1" strike="sngStrike">
                <a:latin typeface="Arial Narrow" pitchFamily="34"/>
              </a:rPr>
              <a:t>Anmerkung: </a:t>
            </a:r>
            <a:r>
              <a:rPr lang="de-DE" i="1" strike="sngStrike">
                <a:latin typeface="Arial Narrow" pitchFamily="34"/>
              </a:rPr>
              <a:t>Regel 200.12a ist nicht anzuwenden, wenn mehr als zwei Athleten gleich stehen.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Mehrkampfwettbewerbe – Regel 200.12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name="Staffelläufe – Regel 218.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a:latin typeface="Arial Narrow" pitchFamily="34"/>
              </a:rPr>
              <a:t>1. Bei der 4x200m-Staffel muss die gesamte erste Teilstrecke und die erste Kurve der zweiten Teilstrecke bis zur näheren Kante der Übergangslinie, beschrieben in Regel 214.6, in Einzelbahnen gelaufen werden. </a:t>
            </a:r>
            <a:r>
              <a:rPr lang="de-DE" strike="sngStrike">
                <a:latin typeface="Arial Narrow" pitchFamily="34"/>
              </a:rPr>
              <a:t>Regel 170.18 </a:t>
            </a:r>
            <a:r>
              <a:rPr lang="de-DE" i="1" strike="sngStrike">
                <a:latin typeface="Arial Narrow" pitchFamily="34"/>
              </a:rPr>
              <a:t>(Anlauf) </a:t>
            </a:r>
            <a:r>
              <a:rPr lang="de-DE" strike="sngStrike">
                <a:latin typeface="Arial Narrow" pitchFamily="34"/>
              </a:rPr>
              <a:t>ist nicht anzuwenden, deshalb ist es den zweiten, dritten und vierten Läufern nicht erlaubt außerhalb ihres Wechselraumes anzulaufen</a:t>
            </a:r>
            <a:r>
              <a:rPr lang="de-DE">
                <a:latin typeface="Arial Narrow" pitchFamily="34"/>
              </a:rPr>
              <a:t>, </a:t>
            </a:r>
            <a:r>
              <a:rPr lang="de-DE" b="1">
                <a:latin typeface="Arial Narrow" pitchFamily="34"/>
              </a:rPr>
              <a:t>Jede Wechselzone ist 20m lang und der zweite, dritte und vierte Läufer</a:t>
            </a:r>
            <a:r>
              <a:rPr lang="de-DE">
                <a:latin typeface="Arial Narrow" pitchFamily="34"/>
              </a:rPr>
              <a:t> muss innerhalb dieses Raumes starten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Staffelläufe – Regel 218.1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name="Sportliches Gehen – Regel 230.7 c">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b="1">
                <a:latin typeface="Arial Narrow" pitchFamily="34"/>
              </a:rPr>
              <a:t>Die anzuwendende Zeit in der Aufenthaltszone ist wie folgt:</a:t>
            </a:r>
            <a:br>
              <a:rPr lang="de-DE" b="1">
                <a:latin typeface="Arial Narrow" pitchFamily="34"/>
              </a:rPr>
            </a:br>
            <a:r>
              <a:rPr lang="de-DE" b="1">
                <a:latin typeface="Arial Narrow" pitchFamily="34"/>
              </a:rPr>
              <a:t>	Strecken bis zu und einschließlich		Zeit</a:t>
            </a:r>
            <a:br>
              <a:rPr lang="de-DE" b="1">
                <a:latin typeface="Arial Narrow" pitchFamily="34"/>
              </a:rPr>
            </a:br>
            <a:r>
              <a:rPr lang="de-DE" b="1">
                <a:latin typeface="Arial Narrow" pitchFamily="34"/>
              </a:rPr>
              <a:t>	5000m/5km					0.5min</a:t>
            </a:r>
            <a:br>
              <a:rPr lang="de-DE" b="1">
                <a:latin typeface="Arial Narrow" pitchFamily="34"/>
              </a:rPr>
            </a:br>
            <a:r>
              <a:rPr lang="de-DE" b="1">
                <a:latin typeface="Arial Narrow" pitchFamily="34"/>
              </a:rPr>
              <a:t>	10,000m/10km					1min</a:t>
            </a:r>
            <a:br>
              <a:rPr lang="de-DE" b="1">
                <a:latin typeface="Arial Narrow" pitchFamily="34"/>
              </a:rPr>
            </a:br>
            <a:r>
              <a:rPr lang="de-DE" b="1">
                <a:latin typeface="Arial Narrow" pitchFamily="34"/>
              </a:rPr>
              <a:t>	20,000m/20km					2min</a:t>
            </a:r>
            <a:br>
              <a:rPr lang="de-DE" b="1">
                <a:latin typeface="Arial Narrow" pitchFamily="34"/>
              </a:rPr>
            </a:br>
            <a:r>
              <a:rPr lang="de-DE" b="1">
                <a:latin typeface="Arial Narrow" pitchFamily="34"/>
              </a:rPr>
              <a:t>	30,000m/30km					3min</a:t>
            </a:r>
            <a:br>
              <a:rPr lang="de-DE" b="1">
                <a:latin typeface="Arial Narrow" pitchFamily="34"/>
              </a:rPr>
            </a:br>
            <a:r>
              <a:rPr lang="de-DE" b="1">
                <a:latin typeface="Arial Narrow" pitchFamily="34"/>
              </a:rPr>
              <a:t>	40,000m/40km					4min</a:t>
            </a:r>
            <a:br>
              <a:rPr lang="de-DE" b="1">
                <a:latin typeface="Arial Narrow" pitchFamily="34"/>
              </a:rPr>
            </a:br>
            <a:r>
              <a:rPr lang="de-DE" b="1">
                <a:latin typeface="Arial Narrow" pitchFamily="34"/>
              </a:rPr>
              <a:t>	50,000m/50km					5min</a:t>
            </a:r>
            <a:br>
              <a:rPr lang="de-DE" b="1">
                <a:latin typeface="Arial Narrow" pitchFamily="34"/>
              </a:rPr>
            </a:br>
            <a:r>
              <a:rPr lang="de-DE" b="1">
                <a:latin typeface="Arial Narrow" pitchFamily="34"/>
              </a:rPr>
              <a:t>Wenn</a:t>
            </a:r>
            <a:r>
              <a:rPr lang="de-DE">
                <a:latin typeface="Arial Narrow" pitchFamily="34"/>
              </a:rPr>
              <a:t> derselbe Wettkämpfer zu irgendeinem Zeitpunkt eine weitere Rote Karte von einem Gehrichter erhält, der zuvor noch keine Rote Karte für ihn ausgestellt hatte, wird er disqualifiziert. Falls ein Wettkämpfer trotz entsprechender Anweisung sich weigert, in die Aufenthaltszone für Zeitstrafen zu gehen oder die festgelegte Strafzeit darin zu verbringen, wird er vom Obmann disqualifiziert</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Sportliches Gehen – Regel 230.7 c</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name="Straßenläufe– Regel 240.1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Punkt hinzugefügt:</a:t>
            </a:r>
          </a:p>
          <a:p>
            <a:pPr marL="0" lvl="0" indent="0">
              <a:spcBef>
                <a:spcPts val="400"/>
              </a:spcBef>
              <a:spcAft>
                <a:spcPts val="0"/>
              </a:spcAft>
              <a:buClr>
                <a:srgbClr val="D4FF45"/>
              </a:buClr>
              <a:buFont typeface="Wingdings 3"/>
              <a:buChar char=""/>
            </a:pPr>
            <a:r>
              <a:rPr lang="de-DE">
                <a:latin typeface="Arial Narrow" pitchFamily="34"/>
              </a:rPr>
              <a:t>11.	</a:t>
            </a:r>
            <a:r>
              <a:rPr lang="de-DE" b="1">
                <a:latin typeface="Arial Narrow" pitchFamily="34"/>
              </a:rPr>
              <a:t>Laufrichter sollen in regelmäßigen Abständen und an jedem kritischen Punkt platziert werden. Weitere Laufrichter sollen sich während des Laufes entlang der Strecke bewegen.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Straßenläufe– Regel 240.11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name="Crossläufe– Regel 250.5">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Punkt hinzugefügt:</a:t>
            </a:r>
          </a:p>
          <a:p>
            <a:pPr marL="0" lvl="0" indent="0">
              <a:spcBef>
                <a:spcPts val="400"/>
              </a:spcBef>
              <a:spcAft>
                <a:spcPts val="0"/>
              </a:spcAft>
              <a:buClr>
                <a:srgbClr val="D4FF45"/>
              </a:buClr>
              <a:buFont typeface="Wingdings 3"/>
              <a:buChar char=""/>
            </a:pPr>
            <a:r>
              <a:rPr lang="de-DE" b="1">
                <a:latin typeface="Arial Narrow" pitchFamily="34"/>
              </a:rPr>
              <a:t>5.</a:t>
            </a:r>
            <a:r>
              <a:rPr lang="de-DE">
                <a:latin typeface="Arial Narrow" pitchFamily="34"/>
              </a:rPr>
              <a:t>	</a:t>
            </a:r>
            <a:r>
              <a:rPr lang="de-DE" b="1">
                <a:latin typeface="Arial Narrow" pitchFamily="34"/>
              </a:rPr>
              <a:t> Für Crosslauf-Staffeln werden 50mm breite Linien 20m auseinander quer über die Strecke gezogen, um die Wechselzone zu kennzeichnen. Alle Wechselvorgänge, welche, außer wenn durch den Organisator abweichend festgelegt, aus einem Körperkontakt des ankommenden und des ablaufenden Athleten bestehen, sind in diesem Bereich abzuschließen.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Crossläufe– Regel 250.5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name="Crossläufe– Regel 250.8">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 Anmerkung hinzugefügt:</a:t>
            </a:r>
          </a:p>
          <a:p>
            <a:pPr marL="0" lvl="0" indent="0">
              <a:spcBef>
                <a:spcPts val="400"/>
              </a:spcBef>
              <a:spcAft>
                <a:spcPts val="0"/>
              </a:spcAft>
              <a:buClr>
                <a:srgbClr val="D4FF45"/>
              </a:buClr>
              <a:buFont typeface="Wingdings 3"/>
              <a:buChar char=""/>
            </a:pPr>
            <a:r>
              <a:rPr lang="de-DE" b="1">
                <a:latin typeface="Arial Narrow" pitchFamily="34"/>
              </a:rPr>
              <a:t>8.</a:t>
            </a:r>
            <a:r>
              <a:rPr lang="de-DE">
                <a:latin typeface="Arial Narrow" pitchFamily="34"/>
              </a:rPr>
              <a:t>	 Im Start- und Zielbereich der Crossläufe müssen Wasser und andere geeignete Verpflegung bereitgestellt sein. Erfordern es die Wetterbedingungen, ist bei allen Crossläufen in jeder Runde eine Erfrischungsstelle einzurichten.</a:t>
            </a:r>
            <a:br>
              <a:rPr lang="de-DE">
                <a:latin typeface="Arial Narrow" pitchFamily="34"/>
              </a:rPr>
            </a:br>
            <a:r>
              <a:rPr lang="de-DE" b="1" i="1">
                <a:latin typeface="Arial Narrow" pitchFamily="34"/>
              </a:rPr>
              <a:t>Anmerkung: Wenn die Bedingungen es rechtfertigen, können unter Betrachtung der Art des Wettbewerbs, der Wetterbedingungen und des Fitnesszustandes der Mehrheit der Läufer, Wasser und Schwämme in kürzeren Abständen entlang der Strecke platziert werden.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Crossläufe– Regel 250.8</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name="Bergläufe– Regel 25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Eine Anzahl Änderungen in Abstimmung mit WMRA:</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Bergläufe– Regel 251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name="Wettbewerbe, in denen Weltrekorde geführt werden– Regel 261">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Geändert:</a:t>
            </a:r>
          </a:p>
          <a:p>
            <a:pPr marL="0" lvl="0" indent="0">
              <a:spcBef>
                <a:spcPts val="400"/>
              </a:spcBef>
              <a:spcAft>
                <a:spcPts val="0"/>
              </a:spcAft>
              <a:buClr>
                <a:srgbClr val="D4FF45"/>
              </a:buClr>
              <a:buFont typeface="Wingdings 3"/>
              <a:buChar char=""/>
            </a:pPr>
            <a:r>
              <a:rPr lang="de-DE" i="1">
                <a:latin typeface="Arial Narrow" pitchFamily="34"/>
              </a:rPr>
              <a:t>Männer</a:t>
            </a:r>
          </a:p>
          <a:p>
            <a:pPr marL="0" lvl="0" indent="0">
              <a:spcBef>
                <a:spcPts val="400"/>
              </a:spcBef>
              <a:spcAft>
                <a:spcPts val="0"/>
              </a:spcAft>
              <a:buClr>
                <a:srgbClr val="D4FF45"/>
              </a:buClr>
              <a:buFont typeface="Wingdings 3"/>
              <a:buChar char=""/>
            </a:pPr>
            <a:r>
              <a:rPr lang="de-DE">
                <a:latin typeface="Arial Narrow" pitchFamily="34"/>
              </a:rPr>
              <a:t>v. e. Z. oder Hz. oder Tz.: </a:t>
            </a:r>
            <a:br>
              <a:rPr lang="de-DE">
                <a:latin typeface="Arial Narrow" pitchFamily="34"/>
              </a:rPr>
            </a:br>
            <a:r>
              <a:rPr lang="de-DE">
                <a:latin typeface="Arial Narrow" pitchFamily="34"/>
              </a:rPr>
              <a:t>Straßenläufe: </a:t>
            </a:r>
            <a:r>
              <a:rPr lang="de-DE" b="1">
                <a:latin typeface="Arial Narrow" pitchFamily="34"/>
              </a:rPr>
              <a:t>5km, </a:t>
            </a:r>
            <a:r>
              <a:rPr lang="de-DE">
                <a:latin typeface="Arial Narrow" pitchFamily="34"/>
              </a:rPr>
              <a:t>10km, </a:t>
            </a:r>
            <a:r>
              <a:rPr lang="de-DE" strike="sngStrike">
                <a:latin typeface="Arial Narrow" pitchFamily="34"/>
              </a:rPr>
              <a:t>15km, 20km</a:t>
            </a:r>
            <a:r>
              <a:rPr lang="de-DE">
                <a:latin typeface="Arial Narrow" pitchFamily="34"/>
              </a:rPr>
              <a:t>, Halbmarathon, </a:t>
            </a:r>
            <a:r>
              <a:rPr lang="de-DE" strike="sngStrike">
                <a:latin typeface="Arial Narrow" pitchFamily="34"/>
              </a:rPr>
              <a:t>25km, 30km</a:t>
            </a:r>
            <a:r>
              <a:rPr lang="de-DE">
                <a:latin typeface="Arial Narrow" pitchFamily="34"/>
              </a:rPr>
              <a:t>, Marathon, 100km, Straßenstaffel (nur Marathon-Distanz) Gehwettbewerbe (Straße): 20km, 50km</a:t>
            </a:r>
          </a:p>
          <a:p>
            <a:pPr marL="0" lvl="0" indent="0">
              <a:spcBef>
                <a:spcPts val="400"/>
              </a:spcBef>
              <a:spcAft>
                <a:spcPts val="0"/>
              </a:spcAft>
              <a:buClr>
                <a:srgbClr val="D4FF45"/>
              </a:buClr>
              <a:buFont typeface="Wingdings 3"/>
              <a:buChar char=""/>
            </a:pPr>
            <a:r>
              <a:rPr lang="de-DE" i="1">
                <a:latin typeface="Arial Narrow" pitchFamily="34"/>
              </a:rPr>
              <a:t>Frauen</a:t>
            </a:r>
          </a:p>
          <a:p>
            <a:pPr marL="0" lvl="0" indent="0">
              <a:spcBef>
                <a:spcPts val="400"/>
              </a:spcBef>
              <a:spcAft>
                <a:spcPts val="0"/>
              </a:spcAft>
              <a:buClr>
                <a:srgbClr val="D4FF45"/>
              </a:buClr>
              <a:buFont typeface="Wingdings 3"/>
              <a:buChar char=""/>
            </a:pPr>
            <a:r>
              <a:rPr lang="de-DE">
                <a:latin typeface="Arial Narrow" pitchFamily="34"/>
              </a:rPr>
              <a:t>v. e. Z. oder Hz. oder Tz.: </a:t>
            </a:r>
            <a:br>
              <a:rPr lang="de-DE">
                <a:latin typeface="Arial Narrow" pitchFamily="34"/>
              </a:rPr>
            </a:br>
            <a:r>
              <a:rPr lang="de-DE">
                <a:latin typeface="Arial Narrow" pitchFamily="34"/>
              </a:rPr>
              <a:t>Straßenläufe: </a:t>
            </a:r>
            <a:r>
              <a:rPr lang="de-DE" b="1">
                <a:latin typeface="Arial Narrow" pitchFamily="34"/>
              </a:rPr>
              <a:t>5km, </a:t>
            </a:r>
            <a:r>
              <a:rPr lang="de-DE">
                <a:latin typeface="Arial Narrow" pitchFamily="34"/>
              </a:rPr>
              <a:t>10km, </a:t>
            </a:r>
            <a:r>
              <a:rPr lang="de-DE" strike="sngStrike">
                <a:latin typeface="Arial Narrow" pitchFamily="34"/>
              </a:rPr>
              <a:t>15km, 20km</a:t>
            </a:r>
            <a:r>
              <a:rPr lang="de-DE">
                <a:latin typeface="Arial Narrow" pitchFamily="34"/>
              </a:rPr>
              <a:t>, Halbmarathon, </a:t>
            </a:r>
            <a:r>
              <a:rPr lang="de-DE" strike="sngStrike">
                <a:latin typeface="Arial Narrow" pitchFamily="34"/>
              </a:rPr>
              <a:t>25km, 30km</a:t>
            </a:r>
            <a:r>
              <a:rPr lang="de-DE">
                <a:latin typeface="Arial Narrow" pitchFamily="34"/>
              </a:rPr>
              <a:t>, Marathon, 100km, Straßenstaffel (nur Marathon-Distanz) Gehwettbewerbe (Straße): 20km, 50km</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Wettbewerbe, in denen Weltrekorde geführt werden– Regel 261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chiedsrichter – Regel 125.2">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ergänzt:</a:t>
            </a:r>
          </a:p>
          <a:p>
            <a:pPr marL="0" lvl="0" indent="0">
              <a:spcBef>
                <a:spcPts val="400"/>
              </a:spcBef>
              <a:spcAft>
                <a:spcPts val="0"/>
              </a:spcAft>
              <a:buClr>
                <a:srgbClr val="D4FF45"/>
              </a:buClr>
              <a:buFont typeface="Wingdings 3"/>
              <a:buChar char=""/>
            </a:pPr>
            <a:r>
              <a:rPr lang="de-DE">
                <a:latin typeface="Arial Narrow" pitchFamily="34"/>
              </a:rPr>
              <a:t>Der Schiedsrichter darf nicht als Kampf- oder Bahnrichter amtieren. Er darf jedoch aufgrund seiner eigenen Beobachtungen jede den Regeln entsprechende Maßnahme oder Entscheidung treffen</a:t>
            </a:r>
            <a:r>
              <a:rPr lang="de-DE">
                <a:latin typeface="Open Sans" pitchFamily="34"/>
              </a:rPr>
              <a:t> </a:t>
            </a:r>
            <a:r>
              <a:rPr lang="de-DE" b="1">
                <a:latin typeface="Open Sans" pitchFamily="34"/>
              </a:rPr>
              <a:t>und kann eine Entscheidung des Kampfrichters abändern.</a:t>
            </a:r>
          </a:p>
          <a:p>
            <a:pPr marL="722159" lvl="0" indent="-352080" algn="just">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Schiedsrichter – Regel 125.2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name="Andere Rekorde– Regel 265">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 Regel hinzugefügt:</a:t>
            </a:r>
          </a:p>
          <a:p>
            <a:pPr marL="0" lvl="0" indent="0">
              <a:spcBef>
                <a:spcPts val="400"/>
              </a:spcBef>
              <a:spcAft>
                <a:spcPts val="0"/>
              </a:spcAft>
              <a:buClr>
                <a:srgbClr val="D4FF45"/>
              </a:buClr>
              <a:buFont typeface="Wingdings 3"/>
              <a:buChar char=""/>
            </a:pPr>
            <a:r>
              <a:rPr lang="de-DE" b="1">
                <a:latin typeface="Arial Narrow" pitchFamily="34"/>
              </a:rPr>
              <a:t>1.	Spiele-, Meisterschafts-, Meetings- und weitere ähnliche Rekorde können durch die zuständige Organisation eingeführt werden, welche die Aufsicht über die Veranstaltung oder den Organisator hat.</a:t>
            </a:r>
          </a:p>
          <a:p>
            <a:pPr marL="0" lvl="0" indent="0">
              <a:spcBef>
                <a:spcPts val="400"/>
              </a:spcBef>
              <a:spcAft>
                <a:spcPts val="0"/>
              </a:spcAft>
              <a:buClr>
                <a:srgbClr val="D4FF45"/>
              </a:buClr>
              <a:buFont typeface="Wingdings 3"/>
              <a:buChar char=""/>
            </a:pPr>
            <a:r>
              <a:rPr lang="de-DE" b="1">
                <a:latin typeface="Arial Narrow" pitchFamily="34"/>
              </a:rPr>
              <a:t>2.	Der Rekord sollte die beste, bei irgendeiner Durchführung der jeweiligen Veranstaltung in Übereinstimmung mit den Regeln, erreichte Leistung anerkennen mit der Ausnahme, dass die Windgeschwindigkeit ignoriert werden kann, außer es ist eigens durch die anzuwendenden Bestimmungen für diesen Wettbewerb vorgesehen.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Andere Rekorde– Regel 265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chiedsrichter – Regel 125.5">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Unterpunkt hinzugefügt:</a:t>
            </a:r>
          </a:p>
          <a:p>
            <a:pPr marL="0" lvl="0" indent="0">
              <a:spcBef>
                <a:spcPts val="400"/>
              </a:spcBef>
              <a:spcAft>
                <a:spcPts val="0"/>
              </a:spcAft>
              <a:buClr>
                <a:srgbClr val="D4FF45"/>
              </a:buClr>
              <a:buFont typeface="Wingdings 3"/>
              <a:buChar char=""/>
            </a:pPr>
            <a:r>
              <a:rPr lang="de-DE" b="1">
                <a:latin typeface="Arial Narrow" pitchFamily="34"/>
              </a:rPr>
              <a:t>Der zuständige Schiedsrichter kann (wenn möglich nach Rücksprache mit dem Wettkampfleiter) irgendeine andere Person, die sich unsportlich oder ungebührlich verhält oder die Unterstützung für Athleten leistet, die nach den Regeln nicht erlaubt ist, verwarnen oder aus dem Wettkampfbereich (oder anderen Bereichen, die mit dem Wettkampf in Verbindung stehen einschließlich Aufwärmbereich, Callroom und Coaching Zone) entfernen.</a:t>
            </a:r>
          </a:p>
          <a:p>
            <a:pPr marL="722159" lvl="0" indent="-352080" algn="just">
              <a:spcBef>
                <a:spcPts val="400"/>
              </a:spcBef>
              <a:spcAft>
                <a:spcPts val="0"/>
              </a:spcAft>
              <a:buNone/>
            </a:pPr>
            <a:endParaRPr lang="de-DE" b="1">
              <a:latin typeface="Open Sans" pitchFamily="34"/>
            </a:endParaRP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Schiedsrichter – Regel 125.5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Kampfrichter – Regel 126.2">
    <p:spTree>
      <p:nvGrpSpPr>
        <p:cNvPr id="1" name=""/>
        <p:cNvGrpSpPr/>
        <p:nvPr/>
      </p:nvGrpSpPr>
      <p:grpSpPr>
        <a:xfrm>
          <a:off x="0" y="0"/>
          <a:ext cx="0" cy="0"/>
          <a:chOff x="0" y="0"/>
          <a:chExt cx="0" cy="0"/>
        </a:xfrm>
      </p:grpSpPr>
      <p:sp>
        <p:nvSpPr>
          <p:cNvPr id="2" name="Inhaltsplatzhalter 1"/>
          <p:cNvSpPr txBox="1">
            <a:spLocks noGrp="1"/>
          </p:cNvSpPr>
          <p:nvPr>
            <p:ph type="body" idx="4294967295"/>
          </p:nvPr>
        </p:nvSpPr>
        <p:spPr/>
        <p:txBody>
          <a:bodyPr/>
          <a:lstStyle>
            <a:defPPr marL="432000" lvl="0" indent="-324000" algn="l" rtl="0" hangingPunct="1">
              <a:lnSpc>
                <a:spcPct val="115000"/>
              </a:lnSpc>
              <a:spcBef>
                <a:spcPts val="0"/>
              </a:spcBef>
              <a:spcAft>
                <a:spcPts val="1417"/>
              </a:spcAft>
              <a:buSzPct val="45000"/>
              <a:buFont typeface="StarSymbol"/>
              <a:buNone/>
              <a:defRPr lang="de-DE" sz="2000" b="0" i="0" u="none" strike="noStrike" kern="1200" spc="0">
                <a:ln>
                  <a:noFill/>
                </a:ln>
                <a:solidFill>
                  <a:srgbClr val="333434"/>
                </a:solidFill>
                <a:latin typeface="Arial Narrow" pitchFamily="32"/>
                <a:ea typeface="Roboto Condensed"/>
                <a:cs typeface="Arial Narrow" pitchFamily="32"/>
              </a:defRPr>
            </a:defPPr>
            <a:lvl1pPr marL="432000" lvl="0" indent="-324000" algn="l" rtl="0" hangingPunct="1">
              <a:lnSpc>
                <a:spcPct val="115000"/>
              </a:lnSpc>
              <a:spcBef>
                <a:spcPts val="0"/>
              </a:spcBef>
              <a:spcAft>
                <a:spcPts val="1417"/>
              </a:spcAft>
              <a:buSzPct val="45000"/>
              <a:buFont typeface="StarSymbol"/>
              <a:buChar char="●"/>
              <a:defRPr lang="de-DE" sz="2000" b="0" i="0" u="none" strike="noStrike" kern="1200" spc="0">
                <a:ln>
                  <a:noFill/>
                </a:ln>
                <a:solidFill>
                  <a:srgbClr val="333434"/>
                </a:solidFill>
                <a:latin typeface="Arial Narrow" pitchFamily="32"/>
                <a:ea typeface="Roboto Condensed"/>
                <a:cs typeface="Arial Narrow" pitchFamily="32"/>
              </a:defRPr>
            </a:lvl1pPr>
            <a:lvl2pPr marL="864000" lvl="1" indent="-324000" algn="l" rtl="0" hangingPunct="1">
              <a:lnSpc>
                <a:spcPct val="115000"/>
              </a:lnSpc>
              <a:spcBef>
                <a:spcPts val="0"/>
              </a:spcBef>
              <a:spcAft>
                <a:spcPts val="1134"/>
              </a:spcAft>
              <a:buSzPct val="75000"/>
              <a:buFont typeface="StarSymbol"/>
              <a:buChar char="–"/>
              <a:defRPr lang="de-DE" sz="1600" b="0" i="0" u="none" strike="noStrike" kern="1200" spc="0">
                <a:ln>
                  <a:noFill/>
                </a:ln>
                <a:solidFill>
                  <a:srgbClr val="333434"/>
                </a:solidFill>
                <a:latin typeface="Arial Narrow" pitchFamily="32"/>
                <a:ea typeface="Roboto Condensed"/>
                <a:cs typeface="Arial Narrow" pitchFamily="32"/>
              </a:defRPr>
            </a:lvl2pPr>
            <a:lvl3pPr marL="1295999" lvl="2" indent="-288000" algn="l" rtl="0" hangingPunct="1">
              <a:lnSpc>
                <a:spcPct val="115000"/>
              </a:lnSpc>
              <a:spcBef>
                <a:spcPts val="0"/>
              </a:spcBef>
              <a:spcAft>
                <a:spcPts val="850"/>
              </a:spcAft>
              <a:buSzPct val="4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3pPr>
            <a:lvl4pPr marL="1728000" lvl="3" indent="-216000" algn="l" rtl="0" hangingPunct="1">
              <a:lnSpc>
                <a:spcPct val="115000"/>
              </a:lnSpc>
              <a:spcBef>
                <a:spcPts val="0"/>
              </a:spcBef>
              <a:spcAft>
                <a:spcPts val="567"/>
              </a:spcAft>
              <a:buSzPct val="75000"/>
              <a:buFont typeface="StarSymbol"/>
              <a:buChar char="–"/>
              <a:defRPr lang="de-DE" sz="1600" b="0" i="0" u="none" strike="noStrike" kern="1200" spc="0">
                <a:ln>
                  <a:noFill/>
                </a:ln>
                <a:solidFill>
                  <a:srgbClr val="000000"/>
                </a:solidFill>
                <a:latin typeface="Arial Narrow" pitchFamily="32"/>
                <a:ea typeface="Roboto Condensed"/>
                <a:cs typeface="Arial Narrow" pitchFamily="32"/>
              </a:defRPr>
            </a:lvl4pPr>
            <a:lvl5pPr marL="2160000" lvl="4"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5pPr>
            <a:lvl6pPr marL="2592000" lvl="5"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6pPr>
            <a:lvl7pPr marL="3024000" lvl="6"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7pPr>
            <a:lvl8pPr marL="3456000" lvl="7"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8pPr>
            <a:lvl9pPr marL="3887999" lvl="8" indent="-216000" algn="l" rtl="0" hangingPunct="1">
              <a:lnSpc>
                <a:spcPct val="115000"/>
              </a:lnSpc>
              <a:spcBef>
                <a:spcPts val="0"/>
              </a:spcBef>
              <a:spcAft>
                <a:spcPts val="283"/>
              </a:spcAft>
              <a:buSzPct val="45000"/>
              <a:buFont typeface="StarSymbol"/>
              <a:buChar char="●"/>
              <a:defRPr lang="de-DE" sz="2000" b="0" i="0" u="none" strike="noStrike" kern="1200" spc="0">
                <a:ln>
                  <a:noFill/>
                </a:ln>
                <a:solidFill>
                  <a:srgbClr val="000000"/>
                </a:solidFill>
                <a:latin typeface="Arial Narrow" pitchFamily="32"/>
                <a:ea typeface="Roboto Condensed"/>
                <a:cs typeface="Arial Narrow" pitchFamily="32"/>
              </a:defRPr>
            </a:lvl9pPr>
          </a:lstStyle>
          <a:p>
            <a:pPr marL="0" lvl="0" indent="0">
              <a:spcBef>
                <a:spcPts val="400"/>
              </a:spcBef>
              <a:spcAft>
                <a:spcPts val="0"/>
              </a:spcAft>
              <a:buClr>
                <a:srgbClr val="D4FF45"/>
              </a:buClr>
              <a:buFont typeface="Wingdings 3"/>
              <a:buChar char=""/>
            </a:pPr>
            <a:r>
              <a:rPr lang="de-DE">
                <a:latin typeface="Arial Narrow" pitchFamily="34"/>
              </a:rPr>
              <a:t>neuer Unterpunkt hinzugefügt:</a:t>
            </a:r>
          </a:p>
          <a:p>
            <a:pPr marL="0" lvl="0" indent="0">
              <a:spcBef>
                <a:spcPts val="400"/>
              </a:spcBef>
              <a:spcAft>
                <a:spcPts val="0"/>
              </a:spcAft>
              <a:buClr>
                <a:srgbClr val="D4FF45"/>
              </a:buClr>
              <a:buFont typeface="Wingdings 3"/>
              <a:buChar char=""/>
            </a:pPr>
            <a:r>
              <a:rPr lang="de-DE" b="1">
                <a:latin typeface="Arial Narrow" pitchFamily="34"/>
              </a:rPr>
              <a:t>Die Kampfrichter können jede von ihnen ursprünglich getroffene Entscheidung überdenken, falls sie fälschlich getroffen wurde, solange die neue Entscheidung noch umsetzbar ist. Alternativ oder wenn nachfolgend eine Entscheidung des Schiedsrichters oder der Jury getroffen wurde, sollen sie alle verfügbaren Informationen dem Schiedsrichter oder der Jury zur Verfügung stellen.</a:t>
            </a:r>
          </a:p>
        </p:txBody>
      </p:sp>
      <p:sp>
        <p:nvSpPr>
          <p:cNvPr id="3" name="Titel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a:t>Kampfrichter – Regel 126.2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tandar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 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3561</Words>
  <Application>Microsoft Office PowerPoint</Application>
  <PresentationFormat>Bildschirmpräsentation (4:3)</PresentationFormat>
  <Paragraphs>253</Paragraphs>
  <Slides>70</Slides>
  <Notes>70</Notes>
  <HiddenSlides>1</HiddenSlides>
  <MMClips>0</MMClips>
  <ScaleCrop>false</ScaleCrop>
  <HeadingPairs>
    <vt:vector size="4" baseType="variant">
      <vt:variant>
        <vt:lpstr>Design</vt:lpstr>
      </vt:variant>
      <vt:variant>
        <vt:i4>2</vt:i4>
      </vt:variant>
      <vt:variant>
        <vt:lpstr>Folientitel</vt:lpstr>
      </vt:variant>
      <vt:variant>
        <vt:i4>70</vt:i4>
      </vt:variant>
    </vt:vector>
  </HeadingPairs>
  <TitlesOfParts>
    <vt:vector size="72" baseType="lpstr">
      <vt:lpstr>Standard</vt:lpstr>
      <vt:lpstr>Standard 1</vt:lpstr>
      <vt:lpstr>Änderung der Internationalen Wettkampfregeln 2018-2019</vt:lpstr>
      <vt:lpstr>Prozess Competition Rules</vt:lpstr>
      <vt:lpstr>Allgemein – Regel 100</vt:lpstr>
      <vt:lpstr>Technischer Delegierter – Regel 112 h, i</vt:lpstr>
      <vt:lpstr>Leiter Veranstaltungspräsentation – Regel 124</vt:lpstr>
      <vt:lpstr>Schiedsrichter – Regel 125.1</vt:lpstr>
      <vt:lpstr>Schiedsrichter – Regel 125.2</vt:lpstr>
      <vt:lpstr>Schiedsrichter – Regel 125.5</vt:lpstr>
      <vt:lpstr>Kampfrichter – Regel 126.2</vt:lpstr>
      <vt:lpstr>Alters- und Geschlechtsklassen – Regel 141</vt:lpstr>
      <vt:lpstr>Kleidung, Schuhe und Startnummern– Regel 143.2</vt:lpstr>
      <vt:lpstr>Kleidung, Schuhe und Startnummern– Regel 143.7</vt:lpstr>
      <vt:lpstr>Unterstützung der Wettkämpfer – Regel 144.3</vt:lpstr>
      <vt:lpstr>Unterstützung der Wettkämpfer – Regel 144.4 c, f</vt:lpstr>
      <vt:lpstr>Einsprüche und Berufungen – Regel 146.4 c</vt:lpstr>
      <vt:lpstr>Einsprüche und Berufungen – Regel 146.5 a</vt:lpstr>
      <vt:lpstr>Einsprüche und Berufungen – Regel 146.8</vt:lpstr>
      <vt:lpstr>Gemischte Wettkämpfe – Regel 147.1</vt:lpstr>
      <vt:lpstr>Vermessungen und Messungen– Regel 148.1</vt:lpstr>
      <vt:lpstr>Vermessungen und Messungen– Regel 148.2</vt:lpstr>
      <vt:lpstr>Gültigkeit von Leistungen– Regel 149.2</vt:lpstr>
      <vt:lpstr>Gültigkeit von Leistungen– Regel 149.3</vt:lpstr>
      <vt:lpstr>Laufbahnmaße– Regel 160.1</vt:lpstr>
      <vt:lpstr>Startblöcke– Regel 161.1</vt:lpstr>
      <vt:lpstr>Startblöcke– Regel 161.2</vt:lpstr>
      <vt:lpstr>Startblöcke– Regel 161.3</vt:lpstr>
      <vt:lpstr>Der Start– Regel 162.2 c</vt:lpstr>
      <vt:lpstr>Der Start– Regel 162.5 c</vt:lpstr>
      <vt:lpstr>Der Start– Regel 162.6</vt:lpstr>
      <vt:lpstr>Der Start– Regel 162.7</vt:lpstr>
      <vt:lpstr>Der Start– Regel 162.9</vt:lpstr>
      <vt:lpstr>Der Lauf – Regel 163.2 a</vt:lpstr>
      <vt:lpstr>Der Lauf – Regel 163.2 b</vt:lpstr>
      <vt:lpstr>Der Lauf – Regel 163.4</vt:lpstr>
      <vt:lpstr>Der Lauf – Regel 163.15</vt:lpstr>
      <vt:lpstr>Zeitmessung und Zielbild – Regel 165.24 f</vt:lpstr>
      <vt:lpstr>Setzen, Auslosen und Qualifikation bei Bahnwettbewerben – Regel 166.2 a und 215.1</vt:lpstr>
      <vt:lpstr>Setzen, Auslosen und Qualifikation bei Bahnwettbewerben – Regel 166.2 b</vt:lpstr>
      <vt:lpstr>Setzen, Auslosen und Qualifikation bei Bahnwettbewerben – Regel 166.2 c</vt:lpstr>
      <vt:lpstr>Setzen, Auslosen und Qualifikation bei Bahnwettbewerben – Regel 166.9</vt:lpstr>
      <vt:lpstr>Hürdenläufe– Regel 168.5</vt:lpstr>
      <vt:lpstr>Hürdenläufe– Regel 168.6</vt:lpstr>
      <vt:lpstr>Hürdenläufe– Regel 168.7</vt:lpstr>
      <vt:lpstr>Staffelläufe– Regel 170.3</vt:lpstr>
      <vt:lpstr>Staffelläufe– Regel 170.4</vt:lpstr>
      <vt:lpstr>Staffelläufe– Regel 170.8</vt:lpstr>
      <vt:lpstr>Staffelläufe– Regel 170.11</vt:lpstr>
      <vt:lpstr>Staffelläufe– Regel 170.17</vt:lpstr>
      <vt:lpstr>Allgemeine Bestimmungen - Technische Wettbewerbe – Regel 180.5</vt:lpstr>
      <vt:lpstr>Allgemeine Bestimmungen - Technische Wettbewerbe – Regel 180.8</vt:lpstr>
      <vt:lpstr>Allgemeine Bestimmungen - Technische Wettbewerbe – Regel 180.17</vt:lpstr>
      <vt:lpstr>Allgemeine Bestimmungen - Technische Wettbewerbe – Regel 180.17</vt:lpstr>
      <vt:lpstr>Allgemeine Bestimmungen - Technische Wettbewerbe – Regel 180.17</vt:lpstr>
      <vt:lpstr>Allgemeine Bestimmungen - Technische Wettbewerbe – Regel 180.17</vt:lpstr>
      <vt:lpstr>Allgemeine Bestimmungen - Technische Wettbewerbe – Regel 180.18</vt:lpstr>
      <vt:lpstr>Allgemeine Bestimmungen - Technische Wettbewerbe – Regel 180.19</vt:lpstr>
      <vt:lpstr>Allgemeine Bestimmungen – Vertikale Sprünge – Regel 181.7</vt:lpstr>
      <vt:lpstr>Weitsprung – Regel 185.1</vt:lpstr>
      <vt:lpstr>Allgemeine Bestimmungen – Stoß- und Wurfwettbewerbe – Regel 187.14</vt:lpstr>
      <vt:lpstr>Allgemeine Bestimmungen – Stoß- und Wurfwettbewerbe – Regel 187.15</vt:lpstr>
      <vt:lpstr>Diskusschutznetzanlage – Regel 190.3</vt:lpstr>
      <vt:lpstr>Mehrkampfwettbewerbe – Regel 200.12</vt:lpstr>
      <vt:lpstr>Staffelläufe – Regel 218.1</vt:lpstr>
      <vt:lpstr>Sportliches Gehen – Regel 230.7 c</vt:lpstr>
      <vt:lpstr>Straßenläufe– Regel 240.11</vt:lpstr>
      <vt:lpstr>Crossläufe– Regel 250.5</vt:lpstr>
      <vt:lpstr>Crossläufe– Regel 250.8</vt:lpstr>
      <vt:lpstr>Bergläufe– Regel 251</vt:lpstr>
      <vt:lpstr>Wettbewerbe, in denen Weltrekorde geführt werden– Regel 261</vt:lpstr>
      <vt:lpstr>Andere Rekorde– Regel 265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Änderung der Internationalen Wettkampfregeln 2018-2019</dc:title>
  <dc:creator>Janina Goldfuß</dc:creator>
  <cp:lastModifiedBy>Janina Goldfuß</cp:lastModifiedBy>
  <cp:revision>1</cp:revision>
  <dcterms:modified xsi:type="dcterms:W3CDTF">2018-01-07T10:10:17Z</dcterms:modified>
</cp:coreProperties>
</file>